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30279975" cy="42808525"/>
  <p:notesSz cx="6797675" cy="9926638"/>
  <p:defaultTextStyle>
    <a:defPPr>
      <a:defRPr lang="en-US"/>
    </a:defPPr>
    <a:lvl1pPr marL="0" algn="l" defTabSz="4176431" rtl="0" eaLnBrk="1" latinLnBrk="0" hangingPunct="1">
      <a:defRPr sz="8200" kern="1200">
        <a:solidFill>
          <a:schemeClr val="tx1"/>
        </a:solidFill>
        <a:latin typeface="+mn-lt"/>
        <a:ea typeface="+mn-ea"/>
        <a:cs typeface="+mn-cs"/>
      </a:defRPr>
    </a:lvl1pPr>
    <a:lvl2pPr marL="2088215" algn="l" defTabSz="4176431" rtl="0" eaLnBrk="1" latinLnBrk="0" hangingPunct="1">
      <a:defRPr sz="8200" kern="1200">
        <a:solidFill>
          <a:schemeClr val="tx1"/>
        </a:solidFill>
        <a:latin typeface="+mn-lt"/>
        <a:ea typeface="+mn-ea"/>
        <a:cs typeface="+mn-cs"/>
      </a:defRPr>
    </a:lvl2pPr>
    <a:lvl3pPr marL="4176431" algn="l" defTabSz="4176431" rtl="0" eaLnBrk="1" latinLnBrk="0" hangingPunct="1">
      <a:defRPr sz="8200" kern="1200">
        <a:solidFill>
          <a:schemeClr val="tx1"/>
        </a:solidFill>
        <a:latin typeface="+mn-lt"/>
        <a:ea typeface="+mn-ea"/>
        <a:cs typeface="+mn-cs"/>
      </a:defRPr>
    </a:lvl3pPr>
    <a:lvl4pPr marL="6264646" algn="l" defTabSz="4176431" rtl="0" eaLnBrk="1" latinLnBrk="0" hangingPunct="1">
      <a:defRPr sz="8200" kern="1200">
        <a:solidFill>
          <a:schemeClr val="tx1"/>
        </a:solidFill>
        <a:latin typeface="+mn-lt"/>
        <a:ea typeface="+mn-ea"/>
        <a:cs typeface="+mn-cs"/>
      </a:defRPr>
    </a:lvl4pPr>
    <a:lvl5pPr marL="8352861" algn="l" defTabSz="4176431" rtl="0" eaLnBrk="1" latinLnBrk="0" hangingPunct="1">
      <a:defRPr sz="8200" kern="1200">
        <a:solidFill>
          <a:schemeClr val="tx1"/>
        </a:solidFill>
        <a:latin typeface="+mn-lt"/>
        <a:ea typeface="+mn-ea"/>
        <a:cs typeface="+mn-cs"/>
      </a:defRPr>
    </a:lvl5pPr>
    <a:lvl6pPr marL="10441076" algn="l" defTabSz="4176431" rtl="0" eaLnBrk="1" latinLnBrk="0" hangingPunct="1">
      <a:defRPr sz="8200" kern="1200">
        <a:solidFill>
          <a:schemeClr val="tx1"/>
        </a:solidFill>
        <a:latin typeface="+mn-lt"/>
        <a:ea typeface="+mn-ea"/>
        <a:cs typeface="+mn-cs"/>
      </a:defRPr>
    </a:lvl6pPr>
    <a:lvl7pPr marL="12529292" algn="l" defTabSz="4176431" rtl="0" eaLnBrk="1" latinLnBrk="0" hangingPunct="1">
      <a:defRPr sz="8200" kern="1200">
        <a:solidFill>
          <a:schemeClr val="tx1"/>
        </a:solidFill>
        <a:latin typeface="+mn-lt"/>
        <a:ea typeface="+mn-ea"/>
        <a:cs typeface="+mn-cs"/>
      </a:defRPr>
    </a:lvl7pPr>
    <a:lvl8pPr marL="14617507" algn="l" defTabSz="4176431" rtl="0" eaLnBrk="1" latinLnBrk="0" hangingPunct="1">
      <a:defRPr sz="8200" kern="1200">
        <a:solidFill>
          <a:schemeClr val="tx1"/>
        </a:solidFill>
        <a:latin typeface="+mn-lt"/>
        <a:ea typeface="+mn-ea"/>
        <a:cs typeface="+mn-cs"/>
      </a:defRPr>
    </a:lvl8pPr>
    <a:lvl9pPr marL="16705722" algn="l" defTabSz="4176431" rtl="0" eaLnBrk="1" latinLnBrk="0" hangingPunct="1">
      <a:defRPr sz="8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83">
          <p15:clr>
            <a:srgbClr val="A4A3A4"/>
          </p15:clr>
        </p15:guide>
        <p15:guide id="2" pos="95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04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426" autoAdjust="0"/>
    <p:restoredTop sz="95441" autoAdjust="0"/>
  </p:normalViewPr>
  <p:slideViewPr>
    <p:cSldViewPr showGuides="1">
      <p:cViewPr>
        <p:scale>
          <a:sx n="50" d="100"/>
          <a:sy n="50" d="100"/>
        </p:scale>
        <p:origin x="-342" y="-5436"/>
      </p:cViewPr>
      <p:guideLst>
        <p:guide orient="horz" pos="13483"/>
        <p:guide pos="95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9FBC7726-F361-45B7-BE4A-08D97D1DBCC8}" type="datetimeFigureOut">
              <a:rPr lang="en-GB" smtClean="0"/>
              <a:t>25/06/2020</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4FFDDFDB-AE4F-47E1-9C12-7F2736CDD70F}" type="slidenum">
              <a:rPr lang="en-GB" smtClean="0"/>
              <a:t>‹nr.›</a:t>
            </a:fld>
            <a:endParaRPr lang="en-GB"/>
          </a:p>
        </p:txBody>
      </p:sp>
    </p:spTree>
    <p:extLst>
      <p:ext uri="{BB962C8B-B14F-4D97-AF65-F5344CB8AC3E}">
        <p14:creationId xmlns:p14="http://schemas.microsoft.com/office/powerpoint/2010/main" val="29385150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9AF04A29-4A89-46BD-B567-498A23D56CA7}" type="datetimeFigureOut">
              <a:rPr lang="nl-NL" smtClean="0"/>
              <a:t>25-6-2020</a:t>
            </a:fld>
            <a:endParaRPr lang="nl-NL"/>
          </a:p>
        </p:txBody>
      </p:sp>
      <p:sp>
        <p:nvSpPr>
          <p:cNvPr id="4" name="Tijdelijke aanduiding voor dia-afbeelding 3"/>
          <p:cNvSpPr>
            <a:spLocks noGrp="1" noRot="1" noChangeAspect="1"/>
          </p:cNvSpPr>
          <p:nvPr>
            <p:ph type="sldImg" idx="2"/>
          </p:nvPr>
        </p:nvSpPr>
        <p:spPr>
          <a:xfrm>
            <a:off x="2214563" y="1241425"/>
            <a:ext cx="2368550" cy="3349625"/>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79895A2F-208D-40DD-802D-6B93BC5C2532}" type="slidenum">
              <a:rPr lang="nl-NL" smtClean="0"/>
              <a:t>‹nr.›</a:t>
            </a:fld>
            <a:endParaRPr lang="nl-NL"/>
          </a:p>
        </p:txBody>
      </p:sp>
    </p:spTree>
    <p:extLst>
      <p:ext uri="{BB962C8B-B14F-4D97-AF65-F5344CB8AC3E}">
        <p14:creationId xmlns:p14="http://schemas.microsoft.com/office/powerpoint/2010/main" val="29566020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79895A2F-208D-40DD-802D-6B93BC5C2532}" type="slidenum">
              <a:rPr lang="nl-NL" smtClean="0"/>
              <a:t>1</a:t>
            </a:fld>
            <a:endParaRPr lang="nl-NL"/>
          </a:p>
        </p:txBody>
      </p:sp>
    </p:spTree>
    <p:extLst>
      <p:ext uri="{BB962C8B-B14F-4D97-AF65-F5344CB8AC3E}">
        <p14:creationId xmlns:p14="http://schemas.microsoft.com/office/powerpoint/2010/main" val="372960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98" y="13298392"/>
            <a:ext cx="25737979" cy="9176087"/>
          </a:xfrm>
        </p:spPr>
        <p:txBody>
          <a:bodyPr/>
          <a:lstStyle/>
          <a:p>
            <a:r>
              <a:rPr lang="en-US"/>
              <a:t>Click to edit Master title style</a:t>
            </a:r>
            <a:endParaRPr lang="en-GB"/>
          </a:p>
        </p:txBody>
      </p:sp>
      <p:sp>
        <p:nvSpPr>
          <p:cNvPr id="3" name="Subtitle 2"/>
          <p:cNvSpPr>
            <a:spLocks noGrp="1"/>
          </p:cNvSpPr>
          <p:nvPr>
            <p:ph type="subTitle" idx="1"/>
          </p:nvPr>
        </p:nvSpPr>
        <p:spPr>
          <a:xfrm>
            <a:off x="4541996" y="24258164"/>
            <a:ext cx="21195983" cy="10939956"/>
          </a:xfrm>
        </p:spPr>
        <p:txBody>
          <a:bodyPr/>
          <a:lstStyle>
            <a:lvl1pPr marL="0" indent="0" algn="ctr">
              <a:buNone/>
              <a:defRPr>
                <a:solidFill>
                  <a:schemeClr val="tx1">
                    <a:tint val="75000"/>
                  </a:schemeClr>
                </a:solidFill>
              </a:defRPr>
            </a:lvl1pPr>
            <a:lvl2pPr marL="2088215" indent="0" algn="ctr">
              <a:buNone/>
              <a:defRPr>
                <a:solidFill>
                  <a:schemeClr val="tx1">
                    <a:tint val="75000"/>
                  </a:schemeClr>
                </a:solidFill>
              </a:defRPr>
            </a:lvl2pPr>
            <a:lvl3pPr marL="4176431" indent="0" algn="ctr">
              <a:buNone/>
              <a:defRPr>
                <a:solidFill>
                  <a:schemeClr val="tx1">
                    <a:tint val="75000"/>
                  </a:schemeClr>
                </a:solidFill>
              </a:defRPr>
            </a:lvl3pPr>
            <a:lvl4pPr marL="6264646" indent="0" algn="ctr">
              <a:buNone/>
              <a:defRPr>
                <a:solidFill>
                  <a:schemeClr val="tx1">
                    <a:tint val="75000"/>
                  </a:schemeClr>
                </a:solidFill>
              </a:defRPr>
            </a:lvl4pPr>
            <a:lvl5pPr marL="8352861" indent="0" algn="ctr">
              <a:buNone/>
              <a:defRPr>
                <a:solidFill>
                  <a:schemeClr val="tx1">
                    <a:tint val="75000"/>
                  </a:schemeClr>
                </a:solidFill>
              </a:defRPr>
            </a:lvl5pPr>
            <a:lvl6pPr marL="10441076" indent="0" algn="ctr">
              <a:buNone/>
              <a:defRPr>
                <a:solidFill>
                  <a:schemeClr val="tx1">
                    <a:tint val="75000"/>
                  </a:schemeClr>
                </a:solidFill>
              </a:defRPr>
            </a:lvl6pPr>
            <a:lvl7pPr marL="12529292" indent="0" algn="ctr">
              <a:buNone/>
              <a:defRPr>
                <a:solidFill>
                  <a:schemeClr val="tx1">
                    <a:tint val="75000"/>
                  </a:schemeClr>
                </a:solidFill>
              </a:defRPr>
            </a:lvl7pPr>
            <a:lvl8pPr marL="14617507" indent="0" algn="ctr">
              <a:buNone/>
              <a:defRPr>
                <a:solidFill>
                  <a:schemeClr val="tx1">
                    <a:tint val="75000"/>
                  </a:schemeClr>
                </a:solidFill>
              </a:defRPr>
            </a:lvl8pPr>
            <a:lvl9pPr marL="16705722"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BAAD4A1-5F3D-41EA-95E0-2167E95D6BF7}" type="datetimeFigureOut">
              <a:rPr lang="en-GB" smtClean="0"/>
              <a:t>25/06/2020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A29B09-625F-4A71-B962-CD01740ABC1E}" type="slidenum">
              <a:rPr lang="en-GB" smtClean="0"/>
              <a:t>‹nr.›</a:t>
            </a:fld>
            <a:endParaRPr lang="en-GB"/>
          </a:p>
        </p:txBody>
      </p:sp>
    </p:spTree>
    <p:extLst>
      <p:ext uri="{BB962C8B-B14F-4D97-AF65-F5344CB8AC3E}">
        <p14:creationId xmlns:p14="http://schemas.microsoft.com/office/powerpoint/2010/main" val="9665995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BAAD4A1-5F3D-41EA-95E0-2167E95D6BF7}" type="datetimeFigureOut">
              <a:rPr lang="en-GB" smtClean="0"/>
              <a:t>25/06/2020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A29B09-625F-4A71-B962-CD01740ABC1E}" type="slidenum">
              <a:rPr lang="en-GB" smtClean="0"/>
              <a:t>‹nr.›</a:t>
            </a:fld>
            <a:endParaRPr lang="en-GB"/>
          </a:p>
        </p:txBody>
      </p:sp>
    </p:spTree>
    <p:extLst>
      <p:ext uri="{BB962C8B-B14F-4D97-AF65-F5344CB8AC3E}">
        <p14:creationId xmlns:p14="http://schemas.microsoft.com/office/powerpoint/2010/main" val="2622476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698227" y="10702131"/>
            <a:ext cx="22557528" cy="22799503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015123" y="10702131"/>
            <a:ext cx="67178439" cy="2279950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BAAD4A1-5F3D-41EA-95E0-2167E95D6BF7}" type="datetimeFigureOut">
              <a:rPr lang="en-GB" smtClean="0"/>
              <a:t>25/06/2020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A29B09-625F-4A71-B962-CD01740ABC1E}" type="slidenum">
              <a:rPr lang="en-GB" smtClean="0"/>
              <a:t>‹nr.›</a:t>
            </a:fld>
            <a:endParaRPr lang="en-GB"/>
          </a:p>
        </p:txBody>
      </p:sp>
    </p:spTree>
    <p:extLst>
      <p:ext uri="{BB962C8B-B14F-4D97-AF65-F5344CB8AC3E}">
        <p14:creationId xmlns:p14="http://schemas.microsoft.com/office/powerpoint/2010/main" val="1810428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BAAD4A1-5F3D-41EA-95E0-2167E95D6BF7}" type="datetimeFigureOut">
              <a:rPr lang="en-GB" smtClean="0"/>
              <a:t>25/06/2020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A29B09-625F-4A71-B962-CD01740ABC1E}" type="slidenum">
              <a:rPr lang="en-GB" smtClean="0"/>
              <a:t>‹nr.›</a:t>
            </a:fld>
            <a:endParaRPr lang="en-GB"/>
          </a:p>
        </p:txBody>
      </p:sp>
    </p:spTree>
    <p:extLst>
      <p:ext uri="{BB962C8B-B14F-4D97-AF65-F5344CB8AC3E}">
        <p14:creationId xmlns:p14="http://schemas.microsoft.com/office/powerpoint/2010/main" val="2107766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909" y="27508444"/>
            <a:ext cx="25737979" cy="8502249"/>
          </a:xfrm>
        </p:spPr>
        <p:txBody>
          <a:bodyPr anchor="t"/>
          <a:lstStyle>
            <a:lvl1pPr algn="l">
              <a:defRPr sz="18300" b="1" cap="all"/>
            </a:lvl1pPr>
          </a:lstStyle>
          <a:p>
            <a:r>
              <a:rPr lang="en-US"/>
              <a:t>Click to edit Master title style</a:t>
            </a:r>
            <a:endParaRPr lang="en-GB"/>
          </a:p>
        </p:txBody>
      </p:sp>
      <p:sp>
        <p:nvSpPr>
          <p:cNvPr id="3" name="Text Placeholder 2"/>
          <p:cNvSpPr>
            <a:spLocks noGrp="1"/>
          </p:cNvSpPr>
          <p:nvPr>
            <p:ph type="body" idx="1"/>
          </p:nvPr>
        </p:nvSpPr>
        <p:spPr>
          <a:xfrm>
            <a:off x="2391909" y="18144082"/>
            <a:ext cx="25737979" cy="9364362"/>
          </a:xfrm>
        </p:spPr>
        <p:txBody>
          <a:bodyPr anchor="b"/>
          <a:lstStyle>
            <a:lvl1pPr marL="0" indent="0">
              <a:buNone/>
              <a:defRPr sz="9100">
                <a:solidFill>
                  <a:schemeClr val="tx1">
                    <a:tint val="75000"/>
                  </a:schemeClr>
                </a:solidFill>
              </a:defRPr>
            </a:lvl1pPr>
            <a:lvl2pPr marL="2088215" indent="0">
              <a:buNone/>
              <a:defRPr sz="8200">
                <a:solidFill>
                  <a:schemeClr val="tx1">
                    <a:tint val="75000"/>
                  </a:schemeClr>
                </a:solidFill>
              </a:defRPr>
            </a:lvl2pPr>
            <a:lvl3pPr marL="4176431" indent="0">
              <a:buNone/>
              <a:defRPr sz="7300">
                <a:solidFill>
                  <a:schemeClr val="tx1">
                    <a:tint val="75000"/>
                  </a:schemeClr>
                </a:solidFill>
              </a:defRPr>
            </a:lvl3pPr>
            <a:lvl4pPr marL="6264646" indent="0">
              <a:buNone/>
              <a:defRPr sz="6400">
                <a:solidFill>
                  <a:schemeClr val="tx1">
                    <a:tint val="75000"/>
                  </a:schemeClr>
                </a:solidFill>
              </a:defRPr>
            </a:lvl4pPr>
            <a:lvl5pPr marL="8352861" indent="0">
              <a:buNone/>
              <a:defRPr sz="6400">
                <a:solidFill>
                  <a:schemeClr val="tx1">
                    <a:tint val="75000"/>
                  </a:schemeClr>
                </a:solidFill>
              </a:defRPr>
            </a:lvl5pPr>
            <a:lvl6pPr marL="10441076" indent="0">
              <a:buNone/>
              <a:defRPr sz="6400">
                <a:solidFill>
                  <a:schemeClr val="tx1">
                    <a:tint val="75000"/>
                  </a:schemeClr>
                </a:solidFill>
              </a:defRPr>
            </a:lvl6pPr>
            <a:lvl7pPr marL="12529292" indent="0">
              <a:buNone/>
              <a:defRPr sz="6400">
                <a:solidFill>
                  <a:schemeClr val="tx1">
                    <a:tint val="75000"/>
                  </a:schemeClr>
                </a:solidFill>
              </a:defRPr>
            </a:lvl7pPr>
            <a:lvl8pPr marL="14617507" indent="0">
              <a:buNone/>
              <a:defRPr sz="6400">
                <a:solidFill>
                  <a:schemeClr val="tx1">
                    <a:tint val="75000"/>
                  </a:schemeClr>
                </a:solidFill>
              </a:defRPr>
            </a:lvl8pPr>
            <a:lvl9pPr marL="16705722" indent="0">
              <a:buNone/>
              <a:defRPr sz="6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BAAD4A1-5F3D-41EA-95E0-2167E95D6BF7}" type="datetimeFigureOut">
              <a:rPr lang="en-GB" smtClean="0"/>
              <a:t>25/06/2020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A29B09-625F-4A71-B962-CD01740ABC1E}" type="slidenum">
              <a:rPr lang="en-GB" smtClean="0"/>
              <a:t>‹nr.›</a:t>
            </a:fld>
            <a:endParaRPr lang="en-GB"/>
          </a:p>
        </p:txBody>
      </p:sp>
    </p:spTree>
    <p:extLst>
      <p:ext uri="{BB962C8B-B14F-4D97-AF65-F5344CB8AC3E}">
        <p14:creationId xmlns:p14="http://schemas.microsoft.com/office/powerpoint/2010/main" val="1696813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015123" y="62349824"/>
            <a:ext cx="44867985" cy="176347340"/>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0387773" y="62349824"/>
            <a:ext cx="44867982" cy="176347340"/>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BAAD4A1-5F3D-41EA-95E0-2167E95D6BF7}" type="datetimeFigureOut">
              <a:rPr lang="en-GB" smtClean="0"/>
              <a:t>25/06/2020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A29B09-625F-4A71-B962-CD01740ABC1E}" type="slidenum">
              <a:rPr lang="en-GB" smtClean="0"/>
              <a:t>‹nr.›</a:t>
            </a:fld>
            <a:endParaRPr lang="en-GB"/>
          </a:p>
        </p:txBody>
      </p:sp>
    </p:spTree>
    <p:extLst>
      <p:ext uri="{BB962C8B-B14F-4D97-AF65-F5344CB8AC3E}">
        <p14:creationId xmlns:p14="http://schemas.microsoft.com/office/powerpoint/2010/main" val="2612050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99" y="1714326"/>
            <a:ext cx="27251978" cy="7134754"/>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1513999" y="9582375"/>
            <a:ext cx="13378914" cy="3993477"/>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999" y="13575852"/>
            <a:ext cx="13378914"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5381808" y="9582375"/>
            <a:ext cx="13384170" cy="3993477"/>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81808" y="13575852"/>
            <a:ext cx="13384170"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BAAD4A1-5F3D-41EA-95E0-2167E95D6BF7}" type="datetimeFigureOut">
              <a:rPr lang="en-GB" smtClean="0"/>
              <a:t>25/06/2020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A29B09-625F-4A71-B962-CD01740ABC1E}" type="slidenum">
              <a:rPr lang="en-GB" smtClean="0"/>
              <a:t>‹nr.›</a:t>
            </a:fld>
            <a:endParaRPr lang="en-GB"/>
          </a:p>
        </p:txBody>
      </p:sp>
    </p:spTree>
    <p:extLst>
      <p:ext uri="{BB962C8B-B14F-4D97-AF65-F5344CB8AC3E}">
        <p14:creationId xmlns:p14="http://schemas.microsoft.com/office/powerpoint/2010/main" val="2126110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BAAD4A1-5F3D-41EA-95E0-2167E95D6BF7}" type="datetimeFigureOut">
              <a:rPr lang="en-GB" smtClean="0"/>
              <a:t>25/06/2020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A29B09-625F-4A71-B962-CD01740ABC1E}" type="slidenum">
              <a:rPr lang="en-GB" smtClean="0"/>
              <a:t>‹nr.›</a:t>
            </a:fld>
            <a:endParaRPr lang="en-GB"/>
          </a:p>
        </p:txBody>
      </p:sp>
    </p:spTree>
    <p:extLst>
      <p:ext uri="{BB962C8B-B14F-4D97-AF65-F5344CB8AC3E}">
        <p14:creationId xmlns:p14="http://schemas.microsoft.com/office/powerpoint/2010/main" val="3529589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AAD4A1-5F3D-41EA-95E0-2167E95D6BF7}" type="datetimeFigureOut">
              <a:rPr lang="en-GB" smtClean="0"/>
              <a:t>25/06/2020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A29B09-625F-4A71-B962-CD01740ABC1E}" type="slidenum">
              <a:rPr lang="en-GB" smtClean="0"/>
              <a:t>‹nr.›</a:t>
            </a:fld>
            <a:endParaRPr lang="en-GB"/>
          </a:p>
        </p:txBody>
      </p:sp>
    </p:spTree>
    <p:extLst>
      <p:ext uri="{BB962C8B-B14F-4D97-AF65-F5344CB8AC3E}">
        <p14:creationId xmlns:p14="http://schemas.microsoft.com/office/powerpoint/2010/main" val="279616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4000" y="1704413"/>
            <a:ext cx="9961903" cy="7253667"/>
          </a:xfrm>
        </p:spPr>
        <p:txBody>
          <a:bodyPr anchor="b"/>
          <a:lstStyle>
            <a:lvl1pPr algn="l">
              <a:defRPr sz="9100" b="1"/>
            </a:lvl1pPr>
          </a:lstStyle>
          <a:p>
            <a:r>
              <a:rPr lang="en-US"/>
              <a:t>Click to edit Master title style</a:t>
            </a:r>
            <a:endParaRPr lang="en-GB"/>
          </a:p>
        </p:txBody>
      </p:sp>
      <p:sp>
        <p:nvSpPr>
          <p:cNvPr id="3" name="Content Placeholder 2"/>
          <p:cNvSpPr>
            <a:spLocks noGrp="1"/>
          </p:cNvSpPr>
          <p:nvPr>
            <p:ph idx="1"/>
          </p:nvPr>
        </p:nvSpPr>
        <p:spPr>
          <a:xfrm>
            <a:off x="11838629" y="1704417"/>
            <a:ext cx="16927347" cy="36535890"/>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514000" y="8958084"/>
            <a:ext cx="9961903" cy="29282223"/>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lang="en-US"/>
              <a:t>Click to edit Master text styles</a:t>
            </a:r>
          </a:p>
        </p:txBody>
      </p:sp>
      <p:sp>
        <p:nvSpPr>
          <p:cNvPr id="5" name="Date Placeholder 4"/>
          <p:cNvSpPr>
            <a:spLocks noGrp="1"/>
          </p:cNvSpPr>
          <p:nvPr>
            <p:ph type="dt" sz="half" idx="10"/>
          </p:nvPr>
        </p:nvSpPr>
        <p:spPr/>
        <p:txBody>
          <a:bodyPr/>
          <a:lstStyle/>
          <a:p>
            <a:fld id="{0BAAD4A1-5F3D-41EA-95E0-2167E95D6BF7}" type="datetimeFigureOut">
              <a:rPr lang="en-GB" smtClean="0"/>
              <a:t>25/06/2020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A29B09-625F-4A71-B962-CD01740ABC1E}" type="slidenum">
              <a:rPr lang="en-GB" smtClean="0"/>
              <a:t>‹nr.›</a:t>
            </a:fld>
            <a:endParaRPr lang="en-GB"/>
          </a:p>
        </p:txBody>
      </p:sp>
    </p:spTree>
    <p:extLst>
      <p:ext uri="{BB962C8B-B14F-4D97-AF65-F5344CB8AC3E}">
        <p14:creationId xmlns:p14="http://schemas.microsoft.com/office/powerpoint/2010/main" val="2673721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5087" y="29965968"/>
            <a:ext cx="18167985" cy="3537652"/>
          </a:xfrm>
        </p:spPr>
        <p:txBody>
          <a:bodyPr anchor="b"/>
          <a:lstStyle>
            <a:lvl1pPr algn="l">
              <a:defRPr sz="9100" b="1"/>
            </a:lvl1pPr>
          </a:lstStyle>
          <a:p>
            <a:r>
              <a:rPr lang="en-US"/>
              <a:t>Click to edit Master title style</a:t>
            </a:r>
            <a:endParaRPr lang="en-GB"/>
          </a:p>
        </p:txBody>
      </p:sp>
      <p:sp>
        <p:nvSpPr>
          <p:cNvPr id="3" name="Picture Placeholder 2"/>
          <p:cNvSpPr>
            <a:spLocks noGrp="1"/>
          </p:cNvSpPr>
          <p:nvPr>
            <p:ph type="pic" idx="1"/>
          </p:nvPr>
        </p:nvSpPr>
        <p:spPr>
          <a:xfrm>
            <a:off x="5935087" y="3825021"/>
            <a:ext cx="18167985" cy="25685115"/>
          </a:xfrm>
        </p:spPr>
        <p:txBody>
          <a:bodyPr/>
          <a:lstStyle>
            <a:lvl1pPr marL="0" indent="0">
              <a:buNone/>
              <a:defRPr sz="14600"/>
            </a:lvl1pPr>
            <a:lvl2pPr marL="2088215" indent="0">
              <a:buNone/>
              <a:defRPr sz="12800"/>
            </a:lvl2pPr>
            <a:lvl3pPr marL="4176431" indent="0">
              <a:buNone/>
              <a:defRPr sz="11000"/>
            </a:lvl3pPr>
            <a:lvl4pPr marL="6264646" indent="0">
              <a:buNone/>
              <a:defRPr sz="9100"/>
            </a:lvl4pPr>
            <a:lvl5pPr marL="8352861" indent="0">
              <a:buNone/>
              <a:defRPr sz="9100"/>
            </a:lvl5pPr>
            <a:lvl6pPr marL="10441076" indent="0">
              <a:buNone/>
              <a:defRPr sz="9100"/>
            </a:lvl6pPr>
            <a:lvl7pPr marL="12529292" indent="0">
              <a:buNone/>
              <a:defRPr sz="9100"/>
            </a:lvl7pPr>
            <a:lvl8pPr marL="14617507" indent="0">
              <a:buNone/>
              <a:defRPr sz="9100"/>
            </a:lvl8pPr>
            <a:lvl9pPr marL="16705722" indent="0">
              <a:buNone/>
              <a:defRPr sz="9100"/>
            </a:lvl9pPr>
          </a:lstStyle>
          <a:p>
            <a:endParaRPr lang="en-GB"/>
          </a:p>
        </p:txBody>
      </p:sp>
      <p:sp>
        <p:nvSpPr>
          <p:cNvPr id="4" name="Text Placeholder 3"/>
          <p:cNvSpPr>
            <a:spLocks noGrp="1"/>
          </p:cNvSpPr>
          <p:nvPr>
            <p:ph type="body" sz="half" idx="2"/>
          </p:nvPr>
        </p:nvSpPr>
        <p:spPr>
          <a:xfrm>
            <a:off x="5935087" y="33503620"/>
            <a:ext cx="18167985" cy="5024053"/>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lang="en-US"/>
              <a:t>Click to edit Master text styles</a:t>
            </a:r>
          </a:p>
        </p:txBody>
      </p:sp>
      <p:sp>
        <p:nvSpPr>
          <p:cNvPr id="5" name="Date Placeholder 4"/>
          <p:cNvSpPr>
            <a:spLocks noGrp="1"/>
          </p:cNvSpPr>
          <p:nvPr>
            <p:ph type="dt" sz="half" idx="10"/>
          </p:nvPr>
        </p:nvSpPr>
        <p:spPr/>
        <p:txBody>
          <a:bodyPr/>
          <a:lstStyle/>
          <a:p>
            <a:fld id="{0BAAD4A1-5F3D-41EA-95E0-2167E95D6BF7}" type="datetimeFigureOut">
              <a:rPr lang="en-GB" smtClean="0"/>
              <a:t>25/06/2020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A29B09-625F-4A71-B962-CD01740ABC1E}" type="slidenum">
              <a:rPr lang="en-GB" smtClean="0"/>
              <a:t>‹nr.›</a:t>
            </a:fld>
            <a:endParaRPr lang="en-GB"/>
          </a:p>
        </p:txBody>
      </p:sp>
    </p:spTree>
    <p:extLst>
      <p:ext uri="{BB962C8B-B14F-4D97-AF65-F5344CB8AC3E}">
        <p14:creationId xmlns:p14="http://schemas.microsoft.com/office/powerpoint/2010/main" val="3602492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999" y="1714326"/>
            <a:ext cx="27251978" cy="7134754"/>
          </a:xfrm>
          <a:prstGeom prst="rect">
            <a:avLst/>
          </a:prstGeom>
        </p:spPr>
        <p:txBody>
          <a:bodyPr vert="horz" lIns="417643" tIns="208822" rIns="417643" bIns="208822"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513999" y="9988659"/>
            <a:ext cx="27251978" cy="28251648"/>
          </a:xfrm>
          <a:prstGeom prst="rect">
            <a:avLst/>
          </a:prstGeom>
        </p:spPr>
        <p:txBody>
          <a:bodyPr vert="horz" lIns="417643" tIns="208822" rIns="417643" bIns="20882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513999" y="39677164"/>
            <a:ext cx="7065328" cy="2279158"/>
          </a:xfrm>
          <a:prstGeom prst="rect">
            <a:avLst/>
          </a:prstGeom>
        </p:spPr>
        <p:txBody>
          <a:bodyPr vert="horz" lIns="417643" tIns="208822" rIns="417643" bIns="208822" rtlCol="0" anchor="ctr"/>
          <a:lstStyle>
            <a:lvl1pPr algn="l">
              <a:defRPr sz="5500">
                <a:solidFill>
                  <a:schemeClr val="tx1">
                    <a:tint val="75000"/>
                  </a:schemeClr>
                </a:solidFill>
              </a:defRPr>
            </a:lvl1pPr>
          </a:lstStyle>
          <a:p>
            <a:fld id="{0BAAD4A1-5F3D-41EA-95E0-2167E95D6BF7}" type="datetimeFigureOut">
              <a:rPr lang="en-GB" smtClean="0"/>
              <a:t>25/06/2020</a:t>
            </a:fld>
            <a:endParaRPr lang="en-GB"/>
          </a:p>
        </p:txBody>
      </p:sp>
      <p:sp>
        <p:nvSpPr>
          <p:cNvPr id="5" name="Footer Placeholder 4"/>
          <p:cNvSpPr>
            <a:spLocks noGrp="1"/>
          </p:cNvSpPr>
          <p:nvPr>
            <p:ph type="ftr" sz="quarter" idx="3"/>
          </p:nvPr>
        </p:nvSpPr>
        <p:spPr>
          <a:xfrm>
            <a:off x="10345658" y="39677164"/>
            <a:ext cx="9588659" cy="2279158"/>
          </a:xfrm>
          <a:prstGeom prst="rect">
            <a:avLst/>
          </a:prstGeom>
        </p:spPr>
        <p:txBody>
          <a:bodyPr vert="horz" lIns="417643" tIns="208822" rIns="417643" bIns="208822" rtlCol="0" anchor="ctr"/>
          <a:lstStyle>
            <a:lvl1pPr algn="ctr">
              <a:defRPr sz="55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21700649" y="39677164"/>
            <a:ext cx="7065328" cy="2279158"/>
          </a:xfrm>
          <a:prstGeom prst="rect">
            <a:avLst/>
          </a:prstGeom>
        </p:spPr>
        <p:txBody>
          <a:bodyPr vert="horz" lIns="417643" tIns="208822" rIns="417643" bIns="208822" rtlCol="0" anchor="ctr"/>
          <a:lstStyle>
            <a:lvl1pPr algn="r">
              <a:defRPr sz="5500">
                <a:solidFill>
                  <a:schemeClr val="tx1">
                    <a:tint val="75000"/>
                  </a:schemeClr>
                </a:solidFill>
              </a:defRPr>
            </a:lvl1pPr>
          </a:lstStyle>
          <a:p>
            <a:fld id="{E2A29B09-625F-4A71-B962-CD01740ABC1E}" type="slidenum">
              <a:rPr lang="en-GB" smtClean="0"/>
              <a:t>‹nr.›</a:t>
            </a:fld>
            <a:endParaRPr lang="en-GB"/>
          </a:p>
        </p:txBody>
      </p:sp>
    </p:spTree>
    <p:extLst>
      <p:ext uri="{BB962C8B-B14F-4D97-AF65-F5344CB8AC3E}">
        <p14:creationId xmlns:p14="http://schemas.microsoft.com/office/powerpoint/2010/main" val="39134535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6431" rtl="0" eaLnBrk="1" latinLnBrk="0" hangingPunct="1">
        <a:spcBef>
          <a:spcPct val="0"/>
        </a:spcBef>
        <a:buNone/>
        <a:defRPr sz="20100" kern="1200">
          <a:solidFill>
            <a:schemeClr val="tx1"/>
          </a:solidFill>
          <a:latin typeface="+mj-lt"/>
          <a:ea typeface="+mj-ea"/>
          <a:cs typeface="+mj-cs"/>
        </a:defRPr>
      </a:lvl1pPr>
    </p:titleStyle>
    <p:bodyStyle>
      <a:lvl1pPr marL="1566161" indent="-1566161" algn="l" defTabSz="4176431" rtl="0" eaLnBrk="1" latinLnBrk="0" hangingPunct="1">
        <a:spcBef>
          <a:spcPct val="20000"/>
        </a:spcBef>
        <a:buFont typeface="Arial" panose="020B0604020202020204" pitchFamily="34" charset="0"/>
        <a:buChar char="•"/>
        <a:defRPr sz="14600" kern="1200">
          <a:solidFill>
            <a:schemeClr val="tx1"/>
          </a:solidFill>
          <a:latin typeface="+mn-lt"/>
          <a:ea typeface="+mn-ea"/>
          <a:cs typeface="+mn-cs"/>
        </a:defRPr>
      </a:lvl1pPr>
      <a:lvl2pPr marL="3393350" indent="-1305135" algn="l" defTabSz="4176431" rtl="0" eaLnBrk="1" latinLnBrk="0" hangingPunct="1">
        <a:spcBef>
          <a:spcPct val="20000"/>
        </a:spcBef>
        <a:buFont typeface="Arial" panose="020B0604020202020204" pitchFamily="34" charset="0"/>
        <a:buChar char="–"/>
        <a:defRPr sz="12800" kern="1200">
          <a:solidFill>
            <a:schemeClr val="tx1"/>
          </a:solidFill>
          <a:latin typeface="+mn-lt"/>
          <a:ea typeface="+mn-ea"/>
          <a:cs typeface="+mn-cs"/>
        </a:defRPr>
      </a:lvl2pPr>
      <a:lvl3pPr marL="5220538" indent="-1044108" algn="l" defTabSz="4176431" rtl="0" eaLnBrk="1" latinLnBrk="0" hangingPunct="1">
        <a:spcBef>
          <a:spcPct val="20000"/>
        </a:spcBef>
        <a:buFont typeface="Arial" panose="020B0604020202020204" pitchFamily="34" charset="0"/>
        <a:buChar char="•"/>
        <a:defRPr sz="11000" kern="1200">
          <a:solidFill>
            <a:schemeClr val="tx1"/>
          </a:solidFill>
          <a:latin typeface="+mn-lt"/>
          <a:ea typeface="+mn-ea"/>
          <a:cs typeface="+mn-cs"/>
        </a:defRPr>
      </a:lvl3pPr>
      <a:lvl4pPr marL="7308753"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4pPr>
      <a:lvl5pPr marL="9396969"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5pPr>
      <a:lvl6pPr marL="11485184"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6pPr>
      <a:lvl7pPr marL="13573399"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7pPr>
      <a:lvl8pPr marL="15661615"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8pPr>
      <a:lvl9pPr marL="17749830"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9pPr>
    </p:bodyStyle>
    <p:otherStyle>
      <a:defPPr>
        <a:defRPr lang="en-US"/>
      </a:defPPr>
      <a:lvl1pPr marL="0" algn="l" defTabSz="4176431" rtl="0" eaLnBrk="1" latinLnBrk="0" hangingPunct="1">
        <a:defRPr sz="8200" kern="1200">
          <a:solidFill>
            <a:schemeClr val="tx1"/>
          </a:solidFill>
          <a:latin typeface="+mn-lt"/>
          <a:ea typeface="+mn-ea"/>
          <a:cs typeface="+mn-cs"/>
        </a:defRPr>
      </a:lvl1pPr>
      <a:lvl2pPr marL="2088215" algn="l" defTabSz="4176431" rtl="0" eaLnBrk="1" latinLnBrk="0" hangingPunct="1">
        <a:defRPr sz="8200" kern="1200">
          <a:solidFill>
            <a:schemeClr val="tx1"/>
          </a:solidFill>
          <a:latin typeface="+mn-lt"/>
          <a:ea typeface="+mn-ea"/>
          <a:cs typeface="+mn-cs"/>
        </a:defRPr>
      </a:lvl2pPr>
      <a:lvl3pPr marL="4176431" algn="l" defTabSz="4176431" rtl="0" eaLnBrk="1" latinLnBrk="0" hangingPunct="1">
        <a:defRPr sz="8200" kern="1200">
          <a:solidFill>
            <a:schemeClr val="tx1"/>
          </a:solidFill>
          <a:latin typeface="+mn-lt"/>
          <a:ea typeface="+mn-ea"/>
          <a:cs typeface="+mn-cs"/>
        </a:defRPr>
      </a:lvl3pPr>
      <a:lvl4pPr marL="6264646" algn="l" defTabSz="4176431" rtl="0" eaLnBrk="1" latinLnBrk="0" hangingPunct="1">
        <a:defRPr sz="8200" kern="1200">
          <a:solidFill>
            <a:schemeClr val="tx1"/>
          </a:solidFill>
          <a:latin typeface="+mn-lt"/>
          <a:ea typeface="+mn-ea"/>
          <a:cs typeface="+mn-cs"/>
        </a:defRPr>
      </a:lvl4pPr>
      <a:lvl5pPr marL="8352861" algn="l" defTabSz="4176431" rtl="0" eaLnBrk="1" latinLnBrk="0" hangingPunct="1">
        <a:defRPr sz="8200" kern="1200">
          <a:solidFill>
            <a:schemeClr val="tx1"/>
          </a:solidFill>
          <a:latin typeface="+mn-lt"/>
          <a:ea typeface="+mn-ea"/>
          <a:cs typeface="+mn-cs"/>
        </a:defRPr>
      </a:lvl5pPr>
      <a:lvl6pPr marL="10441076" algn="l" defTabSz="4176431" rtl="0" eaLnBrk="1" latinLnBrk="0" hangingPunct="1">
        <a:defRPr sz="8200" kern="1200">
          <a:solidFill>
            <a:schemeClr val="tx1"/>
          </a:solidFill>
          <a:latin typeface="+mn-lt"/>
          <a:ea typeface="+mn-ea"/>
          <a:cs typeface="+mn-cs"/>
        </a:defRPr>
      </a:lvl6pPr>
      <a:lvl7pPr marL="12529292" algn="l" defTabSz="4176431" rtl="0" eaLnBrk="1" latinLnBrk="0" hangingPunct="1">
        <a:defRPr sz="8200" kern="1200">
          <a:solidFill>
            <a:schemeClr val="tx1"/>
          </a:solidFill>
          <a:latin typeface="+mn-lt"/>
          <a:ea typeface="+mn-ea"/>
          <a:cs typeface="+mn-cs"/>
        </a:defRPr>
      </a:lvl7pPr>
      <a:lvl8pPr marL="14617507" algn="l" defTabSz="4176431" rtl="0" eaLnBrk="1" latinLnBrk="0" hangingPunct="1">
        <a:defRPr sz="8200" kern="1200">
          <a:solidFill>
            <a:schemeClr val="tx1"/>
          </a:solidFill>
          <a:latin typeface="+mn-lt"/>
          <a:ea typeface="+mn-ea"/>
          <a:cs typeface="+mn-cs"/>
        </a:defRPr>
      </a:lvl8pPr>
      <a:lvl9pPr marL="16705722" algn="l" defTabSz="4176431"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zuyd.nl/binaries/content/assets/zuyd/onderzoek/interviews--artikelen/professionalisering-in-het-onderwijs---d---sleutels-voor-studeerbaarheid.pdf" TargetMode="External"/><Relationship Id="rId3" Type="http://schemas.openxmlformats.org/officeDocument/2006/relationships/image" Target="../media/image1.png"/><Relationship Id="rId7" Type="http://schemas.openxmlformats.org/officeDocument/2006/relationships/hyperlink" Target="https://www.zuyd.nl/binaries/content/assets/zuyd/onderzoek/rapporten--presentaties/professionalisering-van-het-onderwijs---het-geheim-van-een-excellente-opleiding-ontrafeld.pdf"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JPG"/><Relationship Id="rId5" Type="http://schemas.openxmlformats.org/officeDocument/2006/relationships/hyperlink" Target="mailto:yvonne.slots@zuyd.nl" TargetMode="External"/><Relationship Id="rId10" Type="http://schemas.openxmlformats.org/officeDocument/2006/relationships/hyperlink" Target="https://www.zuyd.nl/binaries/content/assets/zuyd/algemene-content/succesvol-studeren_lr.pdf" TargetMode="External"/><Relationship Id="rId4" Type="http://schemas.openxmlformats.org/officeDocument/2006/relationships/hyperlink" Target="mailto:marcel.vanderklink@zuyd.nl" TargetMode="External"/><Relationship Id="rId9" Type="http://schemas.openxmlformats.org/officeDocument/2006/relationships/hyperlink" Target="https://www.zuyd.nl/binaries/content/assets/zuyd/algemene-content/succesvol-studeren-epaper-v1.epub"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1674491" y="9450934"/>
            <a:ext cx="12817424" cy="3312368"/>
          </a:xfrm>
          <a:prstGeom prst="rect">
            <a:avLst/>
          </a:prstGeom>
          <a:solidFill>
            <a:schemeClr val="bg1"/>
          </a:solidFill>
          <a:ln>
            <a:solidFill>
              <a:srgbClr val="AE04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800" dirty="0">
                <a:solidFill>
                  <a:srgbClr val="001C3D"/>
                </a:solidFill>
                <a:latin typeface="Verdana"/>
                <a:cs typeface="Verdana"/>
              </a:rPr>
              <a:t>Het Programma beoogt opleidingen binnen Zuyd meer studeerbaar te maken. De monitoring levert data op over deze ambitie. </a:t>
            </a:r>
          </a:p>
          <a:p>
            <a:r>
              <a:rPr lang="nl-NL" sz="2800" dirty="0">
                <a:solidFill>
                  <a:srgbClr val="001C3D"/>
                </a:solidFill>
                <a:latin typeface="Verdana"/>
                <a:cs typeface="Verdana"/>
              </a:rPr>
              <a:t>Dit studiejaar is de monitoring gewijzigd. In plaats van schriftelijke rapportage door begeleiders van het programma is overgegaan op interviews. Deze poster informeert over hoe de vernieuwde opzet van de monitoring uitpakt. </a:t>
            </a:r>
            <a:endParaRPr lang="nl-NL" sz="2800" dirty="0">
              <a:solidFill>
                <a:srgbClr val="FF0000"/>
              </a:solidFill>
              <a:latin typeface="Verdana"/>
              <a:cs typeface="Verdana"/>
            </a:endParaRPr>
          </a:p>
        </p:txBody>
      </p:sp>
      <p:sp>
        <p:nvSpPr>
          <p:cNvPr id="33" name="Rectangle 32"/>
          <p:cNvSpPr/>
          <p:nvPr/>
        </p:nvSpPr>
        <p:spPr>
          <a:xfrm>
            <a:off x="1697185" y="30549222"/>
            <a:ext cx="26015377" cy="1080120"/>
          </a:xfrm>
          <a:prstGeom prst="rect">
            <a:avLst/>
          </a:prstGeom>
          <a:solidFill>
            <a:schemeClr val="bg1"/>
          </a:solidFill>
          <a:ln>
            <a:solidFill>
              <a:srgbClr val="AE04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5400" dirty="0">
                <a:solidFill>
                  <a:schemeClr val="tx1"/>
                </a:solidFill>
                <a:latin typeface="Arial Black" panose="020B0A04020102020204" pitchFamily="34" charset="0"/>
              </a:rPr>
              <a:t> </a:t>
            </a:r>
            <a:r>
              <a:rPr lang="nl-NL" sz="5400" dirty="0">
                <a:solidFill>
                  <a:srgbClr val="001C3D"/>
                </a:solidFill>
                <a:latin typeface="Arial Black" panose="020B0A04020102020204" pitchFamily="34" charset="0"/>
              </a:rPr>
              <a:t>Literatuur </a:t>
            </a:r>
          </a:p>
        </p:txBody>
      </p:sp>
      <p:sp>
        <p:nvSpPr>
          <p:cNvPr id="35" name="Rectangle 34"/>
          <p:cNvSpPr/>
          <p:nvPr/>
        </p:nvSpPr>
        <p:spPr>
          <a:xfrm>
            <a:off x="1530475" y="31679414"/>
            <a:ext cx="25994888" cy="7611796"/>
          </a:xfrm>
          <a:prstGeom prst="rect">
            <a:avLst/>
          </a:prstGeom>
          <a:solidFill>
            <a:schemeClr val="bg1"/>
          </a:solidFill>
          <a:ln>
            <a:solidFill>
              <a:srgbClr val="AE04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800" dirty="0" smtClean="0">
                <a:solidFill>
                  <a:srgbClr val="001C3D"/>
                </a:solidFill>
                <a:latin typeface="Verdana"/>
                <a:cs typeface="Verdana"/>
              </a:rPr>
              <a:t> </a:t>
            </a:r>
            <a:endParaRPr lang="nl-NL" sz="2800" dirty="0">
              <a:solidFill>
                <a:srgbClr val="001C3D"/>
              </a:solidFill>
              <a:latin typeface="Verdana"/>
              <a:cs typeface="Verdana"/>
            </a:endParaRPr>
          </a:p>
          <a:p>
            <a:endParaRPr lang="nl-NL" sz="2400" dirty="0">
              <a:solidFill>
                <a:schemeClr val="tx1"/>
              </a:solidFill>
              <a:latin typeface="Arial" panose="020B0604020202020204" pitchFamily="34" charset="0"/>
              <a:cs typeface="Arial" panose="020B0604020202020204" pitchFamily="34" charset="0"/>
            </a:endParaRPr>
          </a:p>
        </p:txBody>
      </p:sp>
      <p:sp>
        <p:nvSpPr>
          <p:cNvPr id="26" name="Rectangle 25"/>
          <p:cNvSpPr/>
          <p:nvPr/>
        </p:nvSpPr>
        <p:spPr>
          <a:xfrm>
            <a:off x="1697185" y="24818653"/>
            <a:ext cx="25969636" cy="5310099"/>
          </a:xfrm>
          <a:prstGeom prst="rect">
            <a:avLst/>
          </a:prstGeom>
          <a:solidFill>
            <a:schemeClr val="bg1"/>
          </a:solidFill>
          <a:ln>
            <a:solidFill>
              <a:srgbClr val="AE04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Arial" panose="020B0604020202020204" pitchFamily="34" charset="0"/>
              <a:buChar char="•"/>
            </a:pPr>
            <a:r>
              <a:rPr lang="nl-NL" sz="2800" dirty="0">
                <a:solidFill>
                  <a:srgbClr val="001C3D"/>
                </a:solidFill>
                <a:latin typeface="Verdana"/>
                <a:cs typeface="Verdana"/>
              </a:rPr>
              <a:t>Het gestructureerd interviewen van begeleiders is een bruikbare werkwijze om meer gedetailleerde en diepgaande gegevens over het Programma Succesvol Studeren te </a:t>
            </a:r>
            <a:r>
              <a:rPr lang="nl-NL" sz="2800" dirty="0" smtClean="0">
                <a:solidFill>
                  <a:srgbClr val="001C3D"/>
                </a:solidFill>
                <a:latin typeface="Verdana"/>
                <a:cs typeface="Verdana"/>
              </a:rPr>
              <a:t>verzamelen;</a:t>
            </a:r>
            <a:endParaRPr lang="nl-NL" sz="2800" dirty="0">
              <a:solidFill>
                <a:srgbClr val="001C3D"/>
              </a:solidFill>
              <a:latin typeface="Verdana"/>
              <a:cs typeface="Verdana"/>
            </a:endParaRPr>
          </a:p>
          <a:p>
            <a:pPr marL="457200" indent="-457200">
              <a:buFont typeface="Arial" panose="020B0604020202020204" pitchFamily="34" charset="0"/>
              <a:buChar char="•"/>
            </a:pPr>
            <a:r>
              <a:rPr lang="nl-NL" sz="2800" dirty="0">
                <a:solidFill>
                  <a:srgbClr val="001C3D"/>
                </a:solidFill>
                <a:latin typeface="Verdana"/>
                <a:cs typeface="Verdana"/>
              </a:rPr>
              <a:t>Het gestructureerd interviewen fungeert voor de geïnterviewde begeleiders als een betekenisvol </a:t>
            </a:r>
            <a:r>
              <a:rPr lang="nl-NL" sz="2800" dirty="0" smtClean="0">
                <a:solidFill>
                  <a:srgbClr val="001C3D"/>
                </a:solidFill>
                <a:latin typeface="Verdana"/>
                <a:cs typeface="Verdana"/>
              </a:rPr>
              <a:t>gesprek;</a:t>
            </a:r>
            <a:endParaRPr lang="nl-NL" sz="2800" dirty="0">
              <a:solidFill>
                <a:srgbClr val="001C3D"/>
              </a:solidFill>
              <a:latin typeface="Verdana"/>
              <a:cs typeface="Verdana"/>
            </a:endParaRPr>
          </a:p>
          <a:p>
            <a:pPr marL="457200" indent="-457200">
              <a:buFont typeface="Arial" panose="020B0604020202020204" pitchFamily="34" charset="0"/>
              <a:buChar char="•"/>
            </a:pPr>
            <a:r>
              <a:rPr lang="nl-NL" sz="2800" dirty="0">
                <a:solidFill>
                  <a:srgbClr val="001C3D"/>
                </a:solidFill>
                <a:latin typeface="Verdana"/>
                <a:cs typeface="Verdana"/>
              </a:rPr>
              <a:t>Het verdient aanbeveling om deze werkwijze te continueren, als aanvulling op de verzameling van de cijfermatige data uit het Management Informatie Systeem (MIS</a:t>
            </a:r>
            <a:r>
              <a:rPr lang="nl-NL" sz="2800" dirty="0" smtClean="0">
                <a:solidFill>
                  <a:srgbClr val="001C3D"/>
                </a:solidFill>
                <a:latin typeface="Verdana"/>
                <a:cs typeface="Verdana"/>
              </a:rPr>
              <a:t>);</a:t>
            </a:r>
            <a:endParaRPr lang="nl-NL" sz="2800" dirty="0">
              <a:solidFill>
                <a:srgbClr val="001C3D"/>
              </a:solidFill>
              <a:latin typeface="Verdana"/>
              <a:cs typeface="Verdana"/>
            </a:endParaRPr>
          </a:p>
          <a:p>
            <a:pPr marL="457200" indent="-457200">
              <a:buFont typeface="Arial" panose="020B0604020202020204" pitchFamily="34" charset="0"/>
              <a:buChar char="•"/>
            </a:pPr>
            <a:r>
              <a:rPr lang="nl-NL" sz="2800" dirty="0">
                <a:solidFill>
                  <a:srgbClr val="001C3D"/>
                </a:solidFill>
                <a:latin typeface="Verdana"/>
                <a:cs typeface="Verdana"/>
              </a:rPr>
              <a:t>Het is echter ook een tijdsintensieve manier om gegevens te verzamelen door telkens met twee interviewers te werken. Het verdient aanbeveling om op termijn te experimenteren met werkwijzen die minder interviewcapaciteit vergen.</a:t>
            </a:r>
          </a:p>
          <a:p>
            <a:endParaRPr lang="nl-NL" sz="2800" dirty="0">
              <a:solidFill>
                <a:srgbClr val="001C3D"/>
              </a:solidFill>
              <a:latin typeface="Verdana"/>
              <a:cs typeface="Verdana"/>
            </a:endParaRPr>
          </a:p>
          <a:p>
            <a:endParaRPr lang="nl-NL" sz="2800" dirty="0">
              <a:solidFill>
                <a:srgbClr val="001C3D"/>
              </a:solidFill>
              <a:latin typeface="Verdana"/>
              <a:cs typeface="Verdana"/>
            </a:endParaRPr>
          </a:p>
          <a:p>
            <a:endParaRPr lang="nl-NL" sz="2800" dirty="0">
              <a:solidFill>
                <a:srgbClr val="001C3D"/>
              </a:solidFill>
              <a:latin typeface="Verdana"/>
              <a:cs typeface="Verdana"/>
            </a:endParaRPr>
          </a:p>
          <a:p>
            <a:endParaRPr lang="nl-NL" sz="800" dirty="0">
              <a:solidFill>
                <a:srgbClr val="001C3D"/>
              </a:solidFill>
              <a:latin typeface="Verdana"/>
              <a:cs typeface="Verdana"/>
            </a:endParaRP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10291" y="1060712"/>
            <a:ext cx="4267200" cy="11334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3" name="Rectangle 12"/>
          <p:cNvSpPr/>
          <p:nvPr/>
        </p:nvSpPr>
        <p:spPr>
          <a:xfrm>
            <a:off x="10603482" y="2322142"/>
            <a:ext cx="17133317" cy="3888432"/>
          </a:xfrm>
          <a:prstGeom prst="rect">
            <a:avLst/>
          </a:prstGeom>
          <a:solidFill>
            <a:srgbClr val="AE04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6600" dirty="0">
                <a:solidFill>
                  <a:schemeClr val="bg1"/>
                </a:solidFill>
                <a:latin typeface="Arial Black" panose="020B0A04020102020204" pitchFamily="34" charset="0"/>
              </a:rPr>
              <a:t>Monitoring Programma Succesvol Studeren </a:t>
            </a:r>
          </a:p>
        </p:txBody>
      </p:sp>
      <p:cxnSp>
        <p:nvCxnSpPr>
          <p:cNvPr id="15" name="Straight Connector 14"/>
          <p:cNvCxnSpPr/>
          <p:nvPr/>
        </p:nvCxnSpPr>
        <p:spPr>
          <a:xfrm>
            <a:off x="28677491" y="3186238"/>
            <a:ext cx="0" cy="18002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1671933" y="8071782"/>
            <a:ext cx="12819981" cy="1091120"/>
          </a:xfrm>
          <a:prstGeom prst="rect">
            <a:avLst/>
          </a:prstGeom>
          <a:solidFill>
            <a:schemeClr val="bg1"/>
          </a:solidFill>
          <a:ln>
            <a:solidFill>
              <a:srgbClr val="AE04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5400" dirty="0">
                <a:solidFill>
                  <a:srgbClr val="001C3D"/>
                </a:solidFill>
                <a:latin typeface="Arial Black" panose="020B0A04020102020204" pitchFamily="34" charset="0"/>
              </a:rPr>
              <a:t>Aanleiding </a:t>
            </a:r>
          </a:p>
        </p:txBody>
      </p:sp>
      <p:sp>
        <p:nvSpPr>
          <p:cNvPr id="20" name="Rectangle 19"/>
          <p:cNvSpPr/>
          <p:nvPr/>
        </p:nvSpPr>
        <p:spPr>
          <a:xfrm>
            <a:off x="14995971" y="8028768"/>
            <a:ext cx="12740829" cy="1134134"/>
          </a:xfrm>
          <a:prstGeom prst="rect">
            <a:avLst/>
          </a:prstGeom>
          <a:solidFill>
            <a:schemeClr val="bg1"/>
          </a:solidFill>
          <a:ln>
            <a:solidFill>
              <a:srgbClr val="AE04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6600" dirty="0">
                <a:solidFill>
                  <a:schemeClr val="tx1"/>
                </a:solidFill>
                <a:latin typeface="Arial Black" panose="020B0A04020102020204" pitchFamily="34" charset="0"/>
              </a:rPr>
              <a:t> </a:t>
            </a:r>
            <a:r>
              <a:rPr lang="nl-NL" sz="5400" dirty="0">
                <a:solidFill>
                  <a:srgbClr val="001C3D"/>
                </a:solidFill>
                <a:latin typeface="Arial Black" panose="020B0A04020102020204" pitchFamily="34" charset="0"/>
              </a:rPr>
              <a:t>Doelstellingen monitoring </a:t>
            </a:r>
          </a:p>
        </p:txBody>
      </p:sp>
      <p:sp>
        <p:nvSpPr>
          <p:cNvPr id="23" name="Rectangle 22"/>
          <p:cNvSpPr/>
          <p:nvPr/>
        </p:nvSpPr>
        <p:spPr>
          <a:xfrm>
            <a:off x="14995971" y="14563502"/>
            <a:ext cx="12673408" cy="8702898"/>
          </a:xfrm>
          <a:prstGeom prst="rect">
            <a:avLst/>
          </a:prstGeom>
          <a:solidFill>
            <a:schemeClr val="bg1"/>
          </a:solidFill>
          <a:ln>
            <a:solidFill>
              <a:srgbClr val="AE04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nl-NL" sz="2800" dirty="0">
                <a:solidFill>
                  <a:srgbClr val="001C3D"/>
                </a:solidFill>
                <a:latin typeface="Verdana"/>
                <a:cs typeface="Verdana"/>
              </a:rPr>
              <a:t>Gegevens met betrekking tot de wijze van monitoring:</a:t>
            </a:r>
          </a:p>
          <a:p>
            <a:pPr marL="457200" lvl="0" indent="-457200">
              <a:buFont typeface="Arial" panose="020B0604020202020204" pitchFamily="34" charset="0"/>
              <a:buChar char="•"/>
            </a:pPr>
            <a:r>
              <a:rPr lang="nl-NL" sz="2800" dirty="0">
                <a:solidFill>
                  <a:srgbClr val="001C3D"/>
                </a:solidFill>
                <a:latin typeface="Verdana"/>
                <a:cs typeface="Verdana"/>
              </a:rPr>
              <a:t>Begeleiders ervaren interviews als meer passend dan schriftelijk rapporteren over hun </a:t>
            </a:r>
            <a:r>
              <a:rPr lang="nl-NL" sz="2800" dirty="0" smtClean="0">
                <a:solidFill>
                  <a:srgbClr val="001C3D"/>
                </a:solidFill>
                <a:latin typeface="Verdana"/>
                <a:cs typeface="Verdana"/>
              </a:rPr>
              <a:t>werkzaamheden; </a:t>
            </a:r>
            <a:endParaRPr lang="nl-NL" sz="2800" dirty="0">
              <a:solidFill>
                <a:srgbClr val="001C3D"/>
              </a:solidFill>
              <a:latin typeface="Verdana"/>
              <a:cs typeface="Verdana"/>
            </a:endParaRPr>
          </a:p>
          <a:p>
            <a:pPr marL="457200" lvl="0" indent="-457200">
              <a:buFont typeface="Arial" panose="020B0604020202020204" pitchFamily="34" charset="0"/>
              <a:buChar char="•"/>
            </a:pPr>
            <a:r>
              <a:rPr lang="nl-NL" sz="2800" dirty="0">
                <a:solidFill>
                  <a:srgbClr val="001C3D"/>
                </a:solidFill>
                <a:latin typeface="Verdana"/>
                <a:cs typeface="Verdana"/>
              </a:rPr>
              <a:t>Begeleiders ervaren de interviewstructuur (van probleem/ambitie, via verandering/maatregelen naar opbrengsten) als behulpzaam om in samenhang hun werkzaamheden te </a:t>
            </a:r>
            <a:r>
              <a:rPr lang="nl-NL" sz="2800" dirty="0" smtClean="0">
                <a:solidFill>
                  <a:srgbClr val="001C3D"/>
                </a:solidFill>
                <a:latin typeface="Verdana"/>
                <a:cs typeface="Verdana"/>
              </a:rPr>
              <a:t>verwoorden;</a:t>
            </a:r>
            <a:endParaRPr lang="nl-NL" sz="2800" dirty="0">
              <a:solidFill>
                <a:srgbClr val="001C3D"/>
              </a:solidFill>
              <a:latin typeface="Verdana"/>
              <a:cs typeface="Verdana"/>
            </a:endParaRPr>
          </a:p>
          <a:p>
            <a:pPr marL="457200" lvl="0" indent="-457200">
              <a:buFont typeface="Arial" panose="020B0604020202020204" pitchFamily="34" charset="0"/>
              <a:buChar char="•"/>
            </a:pPr>
            <a:r>
              <a:rPr lang="nl-NL" sz="2800" dirty="0">
                <a:solidFill>
                  <a:srgbClr val="001C3D"/>
                </a:solidFill>
                <a:latin typeface="Verdana"/>
                <a:cs typeface="Verdana"/>
              </a:rPr>
              <a:t>Begeleiders ervaren de interviews als een moment om stil te staan bij hun werkzaamheden, als een vorm van individuele </a:t>
            </a:r>
            <a:r>
              <a:rPr lang="nl-NL" sz="2800" dirty="0" smtClean="0">
                <a:solidFill>
                  <a:srgbClr val="001C3D"/>
                </a:solidFill>
                <a:latin typeface="Verdana"/>
                <a:cs typeface="Verdana"/>
              </a:rPr>
              <a:t>reflectie;</a:t>
            </a:r>
            <a:endParaRPr lang="nl-NL" sz="2800" dirty="0">
              <a:solidFill>
                <a:srgbClr val="001C3D"/>
              </a:solidFill>
              <a:latin typeface="Verdana"/>
              <a:cs typeface="Verdana"/>
            </a:endParaRPr>
          </a:p>
          <a:p>
            <a:pPr marL="457200" lvl="0" indent="-457200">
              <a:buFont typeface="Arial" panose="020B0604020202020204" pitchFamily="34" charset="0"/>
              <a:buChar char="•"/>
            </a:pPr>
            <a:r>
              <a:rPr lang="nl-NL" sz="2800" dirty="0">
                <a:solidFill>
                  <a:srgbClr val="001C3D"/>
                </a:solidFill>
                <a:latin typeface="Verdana"/>
                <a:cs typeface="Verdana"/>
              </a:rPr>
              <a:t>De interviews maken inzichtelijk wat begeleiders concreet doen en wat de (verwachte) opbrengsten </a:t>
            </a:r>
            <a:r>
              <a:rPr lang="nl-NL" sz="2800" dirty="0" smtClean="0">
                <a:solidFill>
                  <a:srgbClr val="001C3D"/>
                </a:solidFill>
                <a:latin typeface="Verdana"/>
                <a:cs typeface="Verdana"/>
              </a:rPr>
              <a:t>zijn.</a:t>
            </a:r>
            <a:endParaRPr lang="nl-NL" sz="2800" dirty="0">
              <a:solidFill>
                <a:srgbClr val="001C3D"/>
              </a:solidFill>
              <a:latin typeface="Verdana"/>
              <a:cs typeface="Verdana"/>
            </a:endParaRPr>
          </a:p>
          <a:p>
            <a:pPr lvl="0"/>
            <a:r>
              <a:rPr lang="nl-NL" sz="2800" dirty="0">
                <a:solidFill>
                  <a:srgbClr val="001C3D"/>
                </a:solidFill>
                <a:latin typeface="Verdana"/>
                <a:cs typeface="Verdana"/>
              </a:rPr>
              <a:t>Gegevens met betrekking tot werking van het programma:</a:t>
            </a:r>
          </a:p>
          <a:p>
            <a:pPr marL="457200" lvl="0" indent="-457200">
              <a:buFont typeface="Arial" panose="020B0604020202020204" pitchFamily="34" charset="0"/>
              <a:buChar char="•"/>
            </a:pPr>
            <a:r>
              <a:rPr lang="nl-NL" sz="2800" dirty="0">
                <a:solidFill>
                  <a:srgbClr val="001C3D"/>
                </a:solidFill>
                <a:latin typeface="Verdana"/>
                <a:cs typeface="Verdana"/>
              </a:rPr>
              <a:t>De interviewgegevens wijzen er op dat de begeleiders met name betrokken zijn bij maatregelen en veranderingen die gerelateerd zijn aan de opzet van het programma (Sleutel 1), de toetsing (Sleutel 2) en de didactiek (Sleutel 3) (zie Van der Klink, 2017</a:t>
            </a:r>
            <a:r>
              <a:rPr lang="nl-NL" sz="2800" dirty="0" smtClean="0">
                <a:solidFill>
                  <a:srgbClr val="001C3D"/>
                </a:solidFill>
                <a:latin typeface="Verdana"/>
                <a:cs typeface="Verdana"/>
              </a:rPr>
              <a:t>);</a:t>
            </a:r>
            <a:endParaRPr lang="nl-NL" sz="2800" dirty="0">
              <a:solidFill>
                <a:srgbClr val="001C3D"/>
              </a:solidFill>
              <a:latin typeface="Verdana"/>
              <a:cs typeface="Verdana"/>
            </a:endParaRPr>
          </a:p>
          <a:p>
            <a:pPr marL="457200" lvl="0" indent="-457200">
              <a:buFont typeface="Arial" panose="020B0604020202020204" pitchFamily="34" charset="0"/>
              <a:buChar char="•"/>
            </a:pPr>
            <a:r>
              <a:rPr lang="nl-NL" sz="2800" dirty="0">
                <a:solidFill>
                  <a:srgbClr val="001C3D"/>
                </a:solidFill>
                <a:latin typeface="Verdana"/>
                <a:cs typeface="Verdana"/>
              </a:rPr>
              <a:t>Begeleiders signaleren dat een hechte samenwerking met docententeam en teamleider voorwaardelijk is en veel energie </a:t>
            </a:r>
            <a:r>
              <a:rPr lang="nl-NL" sz="2800" dirty="0" smtClean="0">
                <a:solidFill>
                  <a:srgbClr val="001C3D"/>
                </a:solidFill>
                <a:latin typeface="Verdana"/>
                <a:cs typeface="Verdana"/>
              </a:rPr>
              <a:t>vraagt; </a:t>
            </a:r>
            <a:endParaRPr lang="nl-NL" sz="2800" dirty="0">
              <a:solidFill>
                <a:srgbClr val="001C3D"/>
              </a:solidFill>
              <a:latin typeface="Verdana"/>
              <a:cs typeface="Verdana"/>
            </a:endParaRPr>
          </a:p>
          <a:p>
            <a:pPr marL="457200" lvl="0" indent="-457200">
              <a:buFont typeface="Arial" panose="020B0604020202020204" pitchFamily="34" charset="0"/>
              <a:buChar char="•"/>
            </a:pPr>
            <a:r>
              <a:rPr lang="nl-NL" sz="2800" dirty="0">
                <a:solidFill>
                  <a:srgbClr val="001C3D"/>
                </a:solidFill>
                <a:latin typeface="Verdana"/>
                <a:cs typeface="Verdana"/>
              </a:rPr>
              <a:t>Samenwerking met </a:t>
            </a:r>
            <a:r>
              <a:rPr lang="nl-NL" sz="2800" dirty="0" smtClean="0">
                <a:solidFill>
                  <a:srgbClr val="001C3D"/>
                </a:solidFill>
                <a:latin typeface="Verdana"/>
                <a:cs typeface="Verdana"/>
              </a:rPr>
              <a:t>begeleiders </a:t>
            </a:r>
            <a:r>
              <a:rPr lang="nl-NL" sz="2800" dirty="0">
                <a:solidFill>
                  <a:srgbClr val="001C3D"/>
                </a:solidFill>
                <a:latin typeface="Verdana"/>
                <a:cs typeface="Verdana"/>
              </a:rPr>
              <a:t>van andere Zuyd-brede programma’s en projecten </a:t>
            </a:r>
            <a:r>
              <a:rPr lang="nl-NL" sz="2800" dirty="0" smtClean="0">
                <a:solidFill>
                  <a:srgbClr val="001C3D"/>
                </a:solidFill>
                <a:latin typeface="Verdana"/>
                <a:cs typeface="Verdana"/>
              </a:rPr>
              <a:t>varieert. </a:t>
            </a:r>
            <a:endParaRPr lang="nl-NL" sz="2800" dirty="0">
              <a:solidFill>
                <a:srgbClr val="001C3D"/>
              </a:solidFill>
              <a:latin typeface="Verdana"/>
              <a:cs typeface="Verdana"/>
            </a:endParaRPr>
          </a:p>
        </p:txBody>
      </p:sp>
      <p:sp>
        <p:nvSpPr>
          <p:cNvPr id="24" name="Rectangle 23"/>
          <p:cNvSpPr/>
          <p:nvPr/>
        </p:nvSpPr>
        <p:spPr>
          <a:xfrm>
            <a:off x="1674491" y="23615514"/>
            <a:ext cx="25994888" cy="864096"/>
          </a:xfrm>
          <a:prstGeom prst="rect">
            <a:avLst/>
          </a:prstGeom>
          <a:solidFill>
            <a:schemeClr val="bg1"/>
          </a:solidFill>
          <a:ln>
            <a:solidFill>
              <a:srgbClr val="AE04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6600" dirty="0">
                <a:solidFill>
                  <a:schemeClr val="tx1"/>
                </a:solidFill>
                <a:latin typeface="Arial Black" panose="020B0A04020102020204" pitchFamily="34" charset="0"/>
              </a:rPr>
              <a:t> </a:t>
            </a:r>
            <a:r>
              <a:rPr lang="nl-NL" sz="5400" dirty="0">
                <a:solidFill>
                  <a:srgbClr val="001C3D"/>
                </a:solidFill>
                <a:latin typeface="Arial Black" panose="020B0A04020102020204" pitchFamily="34" charset="0"/>
              </a:rPr>
              <a:t>Conclusies en aanbevelingen </a:t>
            </a:r>
          </a:p>
        </p:txBody>
      </p:sp>
      <p:sp>
        <p:nvSpPr>
          <p:cNvPr id="31" name="Rectangle 30"/>
          <p:cNvSpPr/>
          <p:nvPr/>
        </p:nvSpPr>
        <p:spPr>
          <a:xfrm>
            <a:off x="1602483" y="41134454"/>
            <a:ext cx="26064338" cy="936104"/>
          </a:xfrm>
          <a:prstGeom prst="rect">
            <a:avLst/>
          </a:prstGeom>
          <a:solidFill>
            <a:srgbClr val="AE04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3600" dirty="0">
                <a:solidFill>
                  <a:schemeClr val="bg1"/>
                </a:solidFill>
                <a:latin typeface="Arial Black" panose="020B0A04020102020204" pitchFamily="34" charset="0"/>
              </a:rPr>
              <a:t> </a:t>
            </a:r>
            <a:r>
              <a:rPr lang="nl-NL" sz="3200" dirty="0">
                <a:solidFill>
                  <a:schemeClr val="bg1"/>
                </a:solidFill>
                <a:latin typeface="Arial Black" panose="020B0A04020102020204" pitchFamily="34" charset="0"/>
              </a:rPr>
              <a:t>Voor meer informatie kun je contact opnemen via: </a:t>
            </a:r>
            <a:r>
              <a:rPr lang="nl-NL" sz="3200" dirty="0">
                <a:solidFill>
                  <a:schemeClr val="bg1"/>
                </a:solidFill>
                <a:latin typeface="Arial Black" panose="020B0A04020102020204" pitchFamily="34" charset="0"/>
                <a:hlinkClick r:id="rId4"/>
              </a:rPr>
              <a:t>marcel.vanderklink@zuyd.nl</a:t>
            </a:r>
            <a:r>
              <a:rPr lang="nl-NL" sz="3200" dirty="0">
                <a:solidFill>
                  <a:schemeClr val="bg1"/>
                </a:solidFill>
                <a:latin typeface="Arial Black" panose="020B0A04020102020204" pitchFamily="34" charset="0"/>
              </a:rPr>
              <a:t> en </a:t>
            </a:r>
            <a:r>
              <a:rPr lang="nl-NL" sz="3200" dirty="0">
                <a:solidFill>
                  <a:schemeClr val="bg1"/>
                </a:solidFill>
                <a:latin typeface="Arial Black" panose="020B0A04020102020204" pitchFamily="34" charset="0"/>
                <a:hlinkClick r:id="rId5"/>
              </a:rPr>
              <a:t>yvonne.slots@zuyd.nl</a:t>
            </a:r>
            <a:r>
              <a:rPr lang="nl-NL" sz="3200" dirty="0">
                <a:solidFill>
                  <a:schemeClr val="bg1"/>
                </a:solidFill>
                <a:latin typeface="Arial Black" panose="020B0A04020102020204" pitchFamily="34" charset="0"/>
              </a:rPr>
              <a:t> en  </a:t>
            </a:r>
          </a:p>
        </p:txBody>
      </p:sp>
      <p:sp>
        <p:nvSpPr>
          <p:cNvPr id="47" name="TextBox 46"/>
          <p:cNvSpPr txBox="1"/>
          <p:nvPr/>
        </p:nvSpPr>
        <p:spPr>
          <a:xfrm>
            <a:off x="2038654" y="19421318"/>
            <a:ext cx="11857830" cy="584776"/>
          </a:xfrm>
          <a:prstGeom prst="rect">
            <a:avLst/>
          </a:prstGeom>
          <a:noFill/>
        </p:spPr>
        <p:txBody>
          <a:bodyPr wrap="square" rtlCol="0">
            <a:spAutoFit/>
          </a:bodyPr>
          <a:lstStyle/>
          <a:p>
            <a:pPr algn="just"/>
            <a:endParaRPr lang="nl-NL" sz="3200">
              <a:latin typeface="Arial" panose="020B0604020202020204" pitchFamily="34" charset="0"/>
              <a:cs typeface="Arial" panose="020B0604020202020204" pitchFamily="34" charset="0"/>
            </a:endParaRPr>
          </a:p>
        </p:txBody>
      </p:sp>
      <p:sp>
        <p:nvSpPr>
          <p:cNvPr id="57" name="TextBox 56"/>
          <p:cNvSpPr txBox="1"/>
          <p:nvPr/>
        </p:nvSpPr>
        <p:spPr>
          <a:xfrm>
            <a:off x="1746499" y="5751231"/>
            <a:ext cx="26064339" cy="1938992"/>
          </a:xfrm>
          <a:prstGeom prst="rect">
            <a:avLst/>
          </a:prstGeom>
          <a:noFill/>
        </p:spPr>
        <p:txBody>
          <a:bodyPr wrap="square" rtlCol="0">
            <a:spAutoFit/>
          </a:bodyPr>
          <a:lstStyle/>
          <a:p>
            <a:pPr algn="r"/>
            <a:endParaRPr lang="nl-NL" sz="4000" dirty="0">
              <a:latin typeface="Arial" panose="020B0604020202020204" pitchFamily="34" charset="0"/>
              <a:cs typeface="Arial" panose="020B0604020202020204" pitchFamily="34" charset="0"/>
            </a:endParaRPr>
          </a:p>
          <a:p>
            <a:pPr algn="ctr"/>
            <a:r>
              <a:rPr lang="nl-NL" sz="4000" dirty="0">
                <a:solidFill>
                  <a:srgbClr val="001C3D"/>
                </a:solidFill>
                <a:latin typeface="Arial" panose="020B0604020202020204" pitchFamily="34" charset="0"/>
                <a:cs typeface="Arial" panose="020B0604020202020204" pitchFamily="34" charset="0"/>
              </a:rPr>
              <a:t> Marcel van der Klink en Yvonne </a:t>
            </a:r>
            <a:r>
              <a:rPr lang="nl-NL" sz="4000" dirty="0" err="1">
                <a:solidFill>
                  <a:srgbClr val="001C3D"/>
                </a:solidFill>
                <a:latin typeface="Arial" panose="020B0604020202020204" pitchFamily="34" charset="0"/>
                <a:cs typeface="Arial" panose="020B0604020202020204" pitchFamily="34" charset="0"/>
              </a:rPr>
              <a:t>Slots</a:t>
            </a:r>
            <a:r>
              <a:rPr lang="nl-NL" sz="4000" dirty="0">
                <a:solidFill>
                  <a:srgbClr val="001C3D"/>
                </a:solidFill>
                <a:latin typeface="Arial" panose="020B0604020202020204" pitchFamily="34" charset="0"/>
                <a:cs typeface="Arial" panose="020B0604020202020204" pitchFamily="34" charset="0"/>
              </a:rPr>
              <a:t> </a:t>
            </a:r>
            <a:endParaRPr lang="nl-NL" sz="4000" baseline="30000" dirty="0">
              <a:solidFill>
                <a:srgbClr val="001C3D"/>
              </a:solidFill>
              <a:latin typeface="Arial" panose="020B0604020202020204" pitchFamily="34" charset="0"/>
              <a:cs typeface="Arial" panose="020B0604020202020204" pitchFamily="34" charset="0"/>
            </a:endParaRPr>
          </a:p>
          <a:p>
            <a:pPr algn="ctr"/>
            <a:r>
              <a:rPr lang="nl-NL" sz="4000" dirty="0">
                <a:solidFill>
                  <a:srgbClr val="001C3D"/>
                </a:solidFill>
                <a:latin typeface="Arial" panose="020B0604020202020204" pitchFamily="34" charset="0"/>
                <a:cs typeface="Arial" panose="020B0604020202020204" pitchFamily="34" charset="0"/>
              </a:rPr>
              <a:t>Programma Succesvol Studeren en Lectoraat Professionalisering van het Onderwijs, Zuyd Hogeschool</a:t>
            </a:r>
          </a:p>
        </p:txBody>
      </p:sp>
      <p:sp>
        <p:nvSpPr>
          <p:cNvPr id="42" name="Rectangle 41"/>
          <p:cNvSpPr/>
          <p:nvPr/>
        </p:nvSpPr>
        <p:spPr>
          <a:xfrm>
            <a:off x="14995971" y="9450934"/>
            <a:ext cx="12745416" cy="3312368"/>
          </a:xfrm>
          <a:prstGeom prst="rect">
            <a:avLst/>
          </a:prstGeom>
          <a:solidFill>
            <a:schemeClr val="bg1"/>
          </a:solidFill>
          <a:ln>
            <a:solidFill>
              <a:srgbClr val="AE04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lvl="0" indent="-457200" defTabSz="914400">
              <a:buClr>
                <a:prstClr val="black"/>
              </a:buClr>
              <a:buFont typeface="Verdana" panose="020B0604030504040204" pitchFamily="34" charset="0"/>
              <a:buChar char="*"/>
            </a:pPr>
            <a:r>
              <a:rPr lang="nl-NL" sz="2800" dirty="0">
                <a:solidFill>
                  <a:schemeClr val="tx1"/>
                </a:solidFill>
                <a:latin typeface="Verdana"/>
              </a:rPr>
              <a:t>Kwaliteit van het programma borgen en verder verbeteren </a:t>
            </a:r>
          </a:p>
          <a:p>
            <a:pPr marL="457200" lvl="0" indent="-457200" defTabSz="914400">
              <a:buClr>
                <a:prstClr val="black"/>
              </a:buClr>
              <a:buFont typeface="Verdana" panose="020B0604030504040204" pitchFamily="34" charset="0"/>
              <a:buChar char="*"/>
            </a:pPr>
            <a:r>
              <a:rPr lang="nl-NL" sz="2800" dirty="0">
                <a:solidFill>
                  <a:schemeClr val="tx1"/>
                </a:solidFill>
                <a:latin typeface="Verdana"/>
              </a:rPr>
              <a:t>Input ophalen voor stakeholders zoals CvB en CMR </a:t>
            </a:r>
          </a:p>
          <a:p>
            <a:pPr marL="457200" lvl="0" indent="-457200" defTabSz="914400">
              <a:buClr>
                <a:prstClr val="black"/>
              </a:buClr>
              <a:buFont typeface="Verdana" panose="020B0604030504040204" pitchFamily="34" charset="0"/>
              <a:buChar char="*"/>
            </a:pPr>
            <a:r>
              <a:rPr lang="nl-NL" sz="2800" dirty="0">
                <a:solidFill>
                  <a:schemeClr val="tx1"/>
                </a:solidFill>
                <a:latin typeface="Verdana"/>
              </a:rPr>
              <a:t>Meer diepgaande inzichten verwerven </a:t>
            </a:r>
            <a:r>
              <a:rPr lang="nl-NL" sz="2800" dirty="0" smtClean="0">
                <a:solidFill>
                  <a:schemeClr val="tx1"/>
                </a:solidFill>
                <a:latin typeface="Verdana"/>
              </a:rPr>
              <a:t>door cijfermatige </a:t>
            </a:r>
            <a:r>
              <a:rPr lang="nl-NL" sz="2800" dirty="0">
                <a:solidFill>
                  <a:schemeClr val="tx1"/>
                </a:solidFill>
                <a:latin typeface="Verdana"/>
              </a:rPr>
              <a:t>gegevens uit het </a:t>
            </a:r>
            <a:r>
              <a:rPr lang="nl-NL" sz="2800" dirty="0" smtClean="0">
                <a:solidFill>
                  <a:schemeClr val="tx1"/>
                </a:solidFill>
                <a:latin typeface="Verdana"/>
              </a:rPr>
              <a:t>MIS te combineren met interviews met betrokkenen (teamleiders, begeleiders)</a:t>
            </a:r>
            <a:endParaRPr lang="nl-NL" sz="2800" dirty="0">
              <a:solidFill>
                <a:schemeClr val="tx1"/>
              </a:solidFill>
              <a:latin typeface="Verdana"/>
            </a:endParaRPr>
          </a:p>
          <a:p>
            <a:pPr marL="457200" lvl="0" indent="-457200" defTabSz="914400">
              <a:buClr>
                <a:prstClr val="black"/>
              </a:buClr>
              <a:buFont typeface="Verdana" panose="020B0604030504040204" pitchFamily="34" charset="0"/>
              <a:buChar char="*"/>
            </a:pPr>
            <a:r>
              <a:rPr lang="nl-NL" sz="2800" dirty="0" smtClean="0">
                <a:solidFill>
                  <a:schemeClr val="tx1"/>
                </a:solidFill>
                <a:latin typeface="Verdana"/>
              </a:rPr>
              <a:t>De interviews met begeleiders </a:t>
            </a:r>
            <a:r>
              <a:rPr lang="nl-NL" sz="2800" dirty="0">
                <a:solidFill>
                  <a:schemeClr val="tx1"/>
                </a:solidFill>
                <a:latin typeface="Verdana"/>
              </a:rPr>
              <a:t>in het </a:t>
            </a:r>
            <a:r>
              <a:rPr lang="nl-NL" sz="2800" dirty="0" smtClean="0">
                <a:solidFill>
                  <a:schemeClr val="tx1"/>
                </a:solidFill>
                <a:latin typeface="Verdana"/>
              </a:rPr>
              <a:t>programma dienen bij te dragen bij </a:t>
            </a:r>
            <a:r>
              <a:rPr lang="nl-NL" sz="2800" smtClean="0">
                <a:solidFill>
                  <a:schemeClr val="tx1"/>
                </a:solidFill>
                <a:latin typeface="Verdana"/>
              </a:rPr>
              <a:t>het kunnen stilstaan </a:t>
            </a:r>
            <a:r>
              <a:rPr lang="nl-NL" sz="2800" dirty="0" smtClean="0">
                <a:solidFill>
                  <a:schemeClr val="tx1"/>
                </a:solidFill>
                <a:latin typeface="Verdana"/>
              </a:rPr>
              <a:t>bij de eigen werkzaamheden</a:t>
            </a:r>
            <a:endParaRPr lang="nl-NL" sz="2800" dirty="0">
              <a:solidFill>
                <a:schemeClr val="tx1"/>
              </a:solidFill>
              <a:latin typeface="Verdana"/>
            </a:endParaRPr>
          </a:p>
        </p:txBody>
      </p:sp>
      <p:sp>
        <p:nvSpPr>
          <p:cNvPr id="44" name="Rectangle 43"/>
          <p:cNvSpPr/>
          <p:nvPr/>
        </p:nvSpPr>
        <p:spPr>
          <a:xfrm>
            <a:off x="14995971" y="13123342"/>
            <a:ext cx="12673408" cy="1080120"/>
          </a:xfrm>
          <a:prstGeom prst="rect">
            <a:avLst/>
          </a:prstGeom>
          <a:solidFill>
            <a:schemeClr val="bg1"/>
          </a:solidFill>
          <a:ln>
            <a:solidFill>
              <a:srgbClr val="AE04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6600">
                <a:solidFill>
                  <a:schemeClr val="tx1"/>
                </a:solidFill>
                <a:latin typeface="Arial Black" panose="020B0A04020102020204" pitchFamily="34" charset="0"/>
              </a:rPr>
              <a:t> </a:t>
            </a:r>
            <a:r>
              <a:rPr lang="nl-NL" sz="5400" dirty="0">
                <a:solidFill>
                  <a:schemeClr val="tx1"/>
                </a:solidFill>
                <a:latin typeface="Arial Black" panose="020B0A04020102020204" pitchFamily="34" charset="0"/>
              </a:rPr>
              <a:t>I</a:t>
            </a:r>
            <a:r>
              <a:rPr lang="nl-NL" sz="5400" smtClean="0">
                <a:solidFill>
                  <a:schemeClr val="tx1"/>
                </a:solidFill>
                <a:latin typeface="Arial Black" panose="020B0A04020102020204" pitchFamily="34" charset="0"/>
              </a:rPr>
              <a:t>nterviewgegevens  </a:t>
            </a:r>
            <a:r>
              <a:rPr lang="nl-NL" sz="6600" smtClean="0">
                <a:solidFill>
                  <a:schemeClr val="tx1"/>
                </a:solidFill>
                <a:latin typeface="Arial Black" panose="020B0A04020102020204" pitchFamily="34" charset="0"/>
              </a:rPr>
              <a:t> </a:t>
            </a:r>
            <a:endParaRPr lang="nl-NL" sz="5400" dirty="0">
              <a:solidFill>
                <a:srgbClr val="001C3D"/>
              </a:solidFill>
              <a:latin typeface="Arial Black" panose="020B0A04020102020204" pitchFamily="34" charset="0"/>
            </a:endParaRPr>
          </a:p>
        </p:txBody>
      </p:sp>
      <p:sp>
        <p:nvSpPr>
          <p:cNvPr id="45" name="Rectangle 44"/>
          <p:cNvSpPr/>
          <p:nvPr/>
        </p:nvSpPr>
        <p:spPr>
          <a:xfrm>
            <a:off x="1674491" y="13123342"/>
            <a:ext cx="12817424" cy="1080120"/>
          </a:xfrm>
          <a:prstGeom prst="rect">
            <a:avLst/>
          </a:prstGeom>
          <a:solidFill>
            <a:schemeClr val="bg1"/>
          </a:solidFill>
          <a:ln>
            <a:solidFill>
              <a:srgbClr val="AE04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5400" dirty="0">
                <a:solidFill>
                  <a:srgbClr val="001C3D"/>
                </a:solidFill>
                <a:latin typeface="Arial Black" panose="020B0A04020102020204" pitchFamily="34" charset="0"/>
                <a:sym typeface="Wingdings"/>
              </a:rPr>
              <a:t>Opzet interviews</a:t>
            </a:r>
            <a:endParaRPr lang="nl-NL" sz="5400" dirty="0">
              <a:solidFill>
                <a:srgbClr val="001C3D"/>
              </a:solidFill>
              <a:latin typeface="Arial Black" panose="020B0A04020102020204" pitchFamily="34" charset="0"/>
            </a:endParaRPr>
          </a:p>
        </p:txBody>
      </p:sp>
      <p:sp>
        <p:nvSpPr>
          <p:cNvPr id="46" name="Rectangle 45"/>
          <p:cNvSpPr/>
          <p:nvPr/>
        </p:nvSpPr>
        <p:spPr>
          <a:xfrm>
            <a:off x="1674491" y="14563502"/>
            <a:ext cx="12817424" cy="8712968"/>
          </a:xfrm>
          <a:prstGeom prst="rect">
            <a:avLst/>
          </a:prstGeom>
          <a:solidFill>
            <a:schemeClr val="bg1"/>
          </a:solidFill>
          <a:ln>
            <a:solidFill>
              <a:srgbClr val="AE040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r>
              <a:rPr lang="nl-NL" sz="2800" dirty="0">
                <a:solidFill>
                  <a:srgbClr val="001C3D"/>
                </a:solidFill>
                <a:latin typeface="Verdana"/>
                <a:cs typeface="Verdana"/>
              </a:rPr>
              <a:t>Bij de opzet interviews met begeleiders van het programma is geput uit de CIMO-benadering (van Aken &amp; Andriessen, 2011) die ook eerder door het lectoraat in een onderzoek is gehanteerd (Nelissen-De Vos &amp; Pauwels-Snijders, 2014). Kenmerkend is </a:t>
            </a:r>
            <a:r>
              <a:rPr lang="nl-NL" sz="2800" dirty="0" smtClean="0">
                <a:solidFill>
                  <a:srgbClr val="001C3D"/>
                </a:solidFill>
                <a:latin typeface="Verdana"/>
                <a:cs typeface="Verdana"/>
              </a:rPr>
              <a:t>een </a:t>
            </a:r>
            <a:r>
              <a:rPr lang="nl-NL" sz="2800" dirty="0">
                <a:solidFill>
                  <a:srgbClr val="001C3D"/>
                </a:solidFill>
                <a:latin typeface="Verdana"/>
                <a:cs typeface="Verdana"/>
              </a:rPr>
              <a:t>redenering vanuit een ketenperspectief en dat leidde in de interviews tot de volgende drie vragen</a:t>
            </a:r>
            <a:r>
              <a:rPr lang="nl-NL" sz="2800" dirty="0" smtClean="0">
                <a:solidFill>
                  <a:srgbClr val="001C3D"/>
                </a:solidFill>
                <a:latin typeface="Verdana"/>
                <a:cs typeface="Verdana"/>
              </a:rPr>
              <a:t>:</a:t>
            </a:r>
          </a:p>
          <a:p>
            <a:pPr lvl="0"/>
            <a:endParaRPr lang="nl-NL" sz="2800" dirty="0">
              <a:solidFill>
                <a:srgbClr val="001C3D"/>
              </a:solidFill>
              <a:latin typeface="Verdana"/>
              <a:cs typeface="Verdana"/>
            </a:endParaRPr>
          </a:p>
          <a:p>
            <a:pPr marL="457200" lvl="0" indent="-457200">
              <a:buFont typeface="Arial" panose="020B0604020202020204" pitchFamily="34" charset="0"/>
              <a:buChar char="•"/>
            </a:pPr>
            <a:r>
              <a:rPr lang="nl-NL" sz="2800" b="1" dirty="0">
                <a:solidFill>
                  <a:srgbClr val="001C3D"/>
                </a:solidFill>
                <a:latin typeface="Verdana"/>
                <a:cs typeface="Verdana"/>
              </a:rPr>
              <a:t>C</a:t>
            </a:r>
            <a:r>
              <a:rPr lang="nl-NL" sz="2800" dirty="0">
                <a:solidFill>
                  <a:srgbClr val="001C3D"/>
                </a:solidFill>
                <a:latin typeface="Verdana"/>
                <a:cs typeface="Verdana"/>
              </a:rPr>
              <a:t>ontext: welke problemen en ambities spelen er op het terrein van studeerbaarheid bij de opleiding die je begeleidt?</a:t>
            </a:r>
          </a:p>
          <a:p>
            <a:pPr marL="457200" lvl="0" indent="-457200">
              <a:buFont typeface="Arial" panose="020B0604020202020204" pitchFamily="34" charset="0"/>
              <a:buChar char="•"/>
            </a:pPr>
            <a:r>
              <a:rPr lang="nl-NL" sz="2800" b="1" dirty="0">
                <a:solidFill>
                  <a:srgbClr val="001C3D"/>
                </a:solidFill>
                <a:latin typeface="Verdana"/>
                <a:cs typeface="Verdana"/>
              </a:rPr>
              <a:t>I</a:t>
            </a:r>
            <a:r>
              <a:rPr lang="nl-NL" sz="2800" dirty="0">
                <a:solidFill>
                  <a:srgbClr val="001C3D"/>
                </a:solidFill>
                <a:latin typeface="Verdana"/>
                <a:cs typeface="Verdana"/>
              </a:rPr>
              <a:t>nterventie/</a:t>
            </a:r>
            <a:r>
              <a:rPr lang="nl-NL" sz="2800" b="1" dirty="0">
                <a:solidFill>
                  <a:srgbClr val="001C3D"/>
                </a:solidFill>
                <a:latin typeface="Verdana"/>
                <a:cs typeface="Verdana"/>
              </a:rPr>
              <a:t>M</a:t>
            </a:r>
            <a:r>
              <a:rPr lang="nl-NL" sz="2800" dirty="0">
                <a:solidFill>
                  <a:srgbClr val="001C3D"/>
                </a:solidFill>
                <a:latin typeface="Verdana"/>
                <a:cs typeface="Verdana"/>
              </a:rPr>
              <a:t>echanisme: Aan welke veranderingen/maatregelen heb jij als begeleider meegewerkt?</a:t>
            </a:r>
          </a:p>
          <a:p>
            <a:pPr marL="457200" lvl="0" indent="-457200">
              <a:buFont typeface="Arial" panose="020B0604020202020204" pitchFamily="34" charset="0"/>
              <a:buChar char="•"/>
            </a:pPr>
            <a:r>
              <a:rPr lang="nl-NL" sz="2800" b="1" dirty="0">
                <a:solidFill>
                  <a:srgbClr val="001C3D"/>
                </a:solidFill>
                <a:latin typeface="Verdana"/>
                <a:cs typeface="Verdana"/>
              </a:rPr>
              <a:t>O</a:t>
            </a:r>
            <a:r>
              <a:rPr lang="nl-NL" sz="2800" dirty="0">
                <a:solidFill>
                  <a:srgbClr val="001C3D"/>
                </a:solidFill>
                <a:latin typeface="Verdana"/>
                <a:cs typeface="Verdana"/>
              </a:rPr>
              <a:t>pbrengsten: Tot welke opbrengsten heeft dit geleid?  </a:t>
            </a:r>
            <a:endParaRPr lang="nl-NL" sz="2800" dirty="0" smtClean="0">
              <a:solidFill>
                <a:srgbClr val="001C3D"/>
              </a:solidFill>
              <a:latin typeface="Verdana"/>
              <a:cs typeface="Verdana"/>
            </a:endParaRPr>
          </a:p>
          <a:p>
            <a:pPr lvl="0"/>
            <a:endParaRPr lang="nl-NL" sz="2800" dirty="0">
              <a:solidFill>
                <a:srgbClr val="001C3D"/>
              </a:solidFill>
              <a:latin typeface="Verdana"/>
              <a:cs typeface="Verdana"/>
            </a:endParaRPr>
          </a:p>
          <a:p>
            <a:r>
              <a:rPr lang="nl-NL" sz="2800" dirty="0">
                <a:solidFill>
                  <a:srgbClr val="001C3D"/>
                </a:solidFill>
                <a:latin typeface="Verdana"/>
                <a:cs typeface="Verdana"/>
              </a:rPr>
              <a:t>Daarnaast boden de interviews ruimte om in te gaan op begeleidingsstijl en behoeften die begeleiders ervaren aan ondersteuning vanuit het programma.</a:t>
            </a:r>
          </a:p>
          <a:p>
            <a:r>
              <a:rPr lang="nl-NL" sz="2800" dirty="0">
                <a:solidFill>
                  <a:srgbClr val="001C3D"/>
                </a:solidFill>
                <a:latin typeface="Verdana"/>
                <a:cs typeface="Verdana"/>
              </a:rPr>
              <a:t>In totaal hebben 19 interviews met begeleiders plaatsgevonden over evenzoveel opleidingen. Interviews duurden </a:t>
            </a:r>
            <a:r>
              <a:rPr lang="nl-NL" sz="2800" dirty="0" smtClean="0">
                <a:solidFill>
                  <a:srgbClr val="001C3D"/>
                </a:solidFill>
                <a:latin typeface="Verdana"/>
                <a:cs typeface="Verdana"/>
              </a:rPr>
              <a:t>45-60 </a:t>
            </a:r>
            <a:r>
              <a:rPr lang="nl-NL" sz="2800" dirty="0">
                <a:solidFill>
                  <a:srgbClr val="001C3D"/>
                </a:solidFill>
                <a:latin typeface="Verdana"/>
                <a:cs typeface="Verdana"/>
              </a:rPr>
              <a:t>minuten en werden alle uitgevoerd met beide auteurs van deze </a:t>
            </a:r>
            <a:r>
              <a:rPr lang="nl-NL" sz="2800" dirty="0" smtClean="0">
                <a:solidFill>
                  <a:srgbClr val="001C3D"/>
                </a:solidFill>
                <a:latin typeface="Verdana"/>
                <a:cs typeface="Verdana"/>
              </a:rPr>
              <a:t>poster.</a:t>
            </a:r>
            <a:endParaRPr lang="nl-NL" sz="2800" dirty="0">
              <a:solidFill>
                <a:srgbClr val="001C3D"/>
              </a:solidFill>
              <a:latin typeface="Verdana"/>
              <a:cs typeface="Verdana"/>
            </a:endParaRPr>
          </a:p>
        </p:txBody>
      </p:sp>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71933" y="1527350"/>
            <a:ext cx="3535222" cy="5334000"/>
          </a:xfrm>
          <a:prstGeom prst="rect">
            <a:avLst/>
          </a:prstGeom>
        </p:spPr>
      </p:pic>
      <p:sp>
        <p:nvSpPr>
          <p:cNvPr id="3" name="TextBox 2"/>
          <p:cNvSpPr txBox="1"/>
          <p:nvPr/>
        </p:nvSpPr>
        <p:spPr>
          <a:xfrm>
            <a:off x="2250555" y="33213574"/>
            <a:ext cx="25274808" cy="3970318"/>
          </a:xfrm>
          <a:prstGeom prst="rect">
            <a:avLst/>
          </a:prstGeom>
          <a:noFill/>
        </p:spPr>
        <p:txBody>
          <a:bodyPr wrap="square" rtlCol="0">
            <a:spAutoFit/>
          </a:bodyPr>
          <a:lstStyle/>
          <a:p>
            <a:endParaRPr lang="nl-NL" sz="2800" dirty="0"/>
          </a:p>
          <a:p>
            <a:r>
              <a:rPr lang="nl-NL" sz="2800" dirty="0"/>
              <a:t>Nelissen-De Vos, J. &amp; Pauwels-Snijders (2014). </a:t>
            </a:r>
            <a:r>
              <a:rPr lang="nl-NL" sz="2800" i="1" dirty="0">
                <a:hlinkClick r:id="rId7"/>
              </a:rPr>
              <a:t>Het geheim van een excellente opleiding ontrafeld</a:t>
            </a:r>
            <a:r>
              <a:rPr lang="nl-NL" sz="2800" dirty="0"/>
              <a:t>. Heerlen: Zuyd Hogeschool</a:t>
            </a:r>
          </a:p>
          <a:p>
            <a:r>
              <a:rPr lang="nl-NL" sz="2800" dirty="0"/>
              <a:t>Sleutels voor Studeerbaarheid</a:t>
            </a:r>
          </a:p>
          <a:p>
            <a:r>
              <a:rPr lang="nl-NL" sz="2800" dirty="0"/>
              <a:t>Van Aken, J., &amp; Andriessen, D. (2011). </a:t>
            </a:r>
            <a:r>
              <a:rPr lang="nl-NL" sz="2800" i="1" dirty="0"/>
              <a:t>Handboek ontwerpgericht wetenschappelijk onderzoek: Wetenschap met effect</a:t>
            </a:r>
            <a:r>
              <a:rPr lang="nl-NL" sz="2800" dirty="0"/>
              <a:t>. Den Haag: Boom Lemma uitgevers</a:t>
            </a:r>
          </a:p>
          <a:p>
            <a:r>
              <a:rPr lang="nl-NL" sz="2800" dirty="0"/>
              <a:t> Van der Klink, M. (2017). </a:t>
            </a:r>
            <a:r>
              <a:rPr lang="nl-NL" sz="2800" i="1" dirty="0">
                <a:hlinkClick r:id="rId8"/>
              </a:rPr>
              <a:t>Sleutels voor studeerbaarheid</a:t>
            </a:r>
            <a:r>
              <a:rPr lang="nl-NL" sz="2800" i="1" dirty="0"/>
              <a:t>. </a:t>
            </a:r>
            <a:r>
              <a:rPr lang="nl-NL" sz="2800" dirty="0"/>
              <a:t>Intern rapport. Heerlen: Zuyd Hogeschool.</a:t>
            </a:r>
          </a:p>
          <a:p>
            <a:endParaRPr lang="nl-NL" sz="2800" dirty="0"/>
          </a:p>
          <a:p>
            <a:r>
              <a:rPr lang="nl-NL" sz="2800" dirty="0"/>
              <a:t>Voor meer informatie over het programma Succesvol Studeren, zie:</a:t>
            </a:r>
          </a:p>
          <a:p>
            <a:r>
              <a:rPr lang="nl-NL" sz="2800" dirty="0"/>
              <a:t>Kwakman, K., Mars, A., Theunissen, N., Van der Klink, M. (2019) </a:t>
            </a:r>
            <a:r>
              <a:rPr lang="nl-NL" sz="2800" i="1" dirty="0"/>
              <a:t>Een ander hoe. Studiesucces als veranderproces</a:t>
            </a:r>
            <a:r>
              <a:rPr lang="nl-NL" sz="2800" dirty="0"/>
              <a:t>. Heerlen: Zuyd Hogeschool (</a:t>
            </a:r>
            <a:r>
              <a:rPr lang="nl-NL" sz="2800" dirty="0">
                <a:hlinkClick r:id="rId9"/>
              </a:rPr>
              <a:t>e-pub</a:t>
            </a:r>
            <a:r>
              <a:rPr lang="nl-NL" sz="2800" dirty="0"/>
              <a:t> of </a:t>
            </a:r>
            <a:r>
              <a:rPr lang="nl-NL" sz="2800" dirty="0">
                <a:hlinkClick r:id="rId10"/>
              </a:rPr>
              <a:t>pdf</a:t>
            </a:r>
            <a:r>
              <a:rPr lang="nl-NL" sz="2800" dirty="0"/>
              <a:t>).</a:t>
            </a:r>
          </a:p>
          <a:p>
            <a:endParaRPr lang="nl-NL" sz="2800" dirty="0"/>
          </a:p>
        </p:txBody>
      </p:sp>
      <p:sp>
        <p:nvSpPr>
          <p:cNvPr id="4" name="TextBox 3"/>
          <p:cNvSpPr txBox="1"/>
          <p:nvPr/>
        </p:nvSpPr>
        <p:spPr>
          <a:xfrm>
            <a:off x="1962523" y="32637510"/>
            <a:ext cx="25850872" cy="523220"/>
          </a:xfrm>
          <a:prstGeom prst="rect">
            <a:avLst/>
          </a:prstGeom>
          <a:noFill/>
        </p:spPr>
        <p:txBody>
          <a:bodyPr wrap="square" rtlCol="0">
            <a:spAutoFit/>
          </a:bodyPr>
          <a:lstStyle/>
          <a:p>
            <a:endParaRPr lang="nl-NL" sz="2800" dirty="0">
              <a:latin typeface="Verdana"/>
              <a:cs typeface="Verdana"/>
            </a:endParaRPr>
          </a:p>
        </p:txBody>
      </p:sp>
    </p:spTree>
    <p:extLst>
      <p:ext uri="{BB962C8B-B14F-4D97-AF65-F5344CB8AC3E}">
        <p14:creationId xmlns:p14="http://schemas.microsoft.com/office/powerpoint/2010/main" val="567442353"/>
      </p:ext>
    </p:extLst>
  </p:cSld>
  <p:clrMapOvr>
    <a:masterClrMapping/>
  </p:clrMapOvr>
</p:sld>
</file>

<file path=ppt/theme/theme1.xml><?xml version="1.0" encoding="utf-8"?>
<a:theme xmlns:a="http://schemas.openxmlformats.org/drawingml/2006/main" name="Office Theme">
  <a:themeElements>
    <a:clrScheme name="UM">
      <a:dk1>
        <a:srgbClr val="001C3D"/>
      </a:dk1>
      <a:lt1>
        <a:sysClr val="window" lastClr="FFFFFF"/>
      </a:lt1>
      <a:dk2>
        <a:srgbClr val="001C3D"/>
      </a:dk2>
      <a:lt2>
        <a:srgbClr val="00A2DB"/>
      </a:lt2>
      <a:accent1>
        <a:srgbClr val="00A2DB"/>
      </a:accent1>
      <a:accent2>
        <a:srgbClr val="E84E10"/>
      </a:accent2>
      <a:accent3>
        <a:srgbClr val="001C3D"/>
      </a:accent3>
      <a:accent4>
        <a:srgbClr val="3F3F3F"/>
      </a:accent4>
      <a:accent5>
        <a:srgbClr val="7F7F7F"/>
      </a:accent5>
      <a:accent6>
        <a:srgbClr val="A5A5A5"/>
      </a:accent6>
      <a:hlink>
        <a:srgbClr val="00A2DB"/>
      </a:hlink>
      <a:folHlink>
        <a:srgbClr val="E84E1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583</TotalTime>
  <Words>709</Words>
  <Application>Microsoft Office PowerPoint</Application>
  <PresentationFormat>Aangepast</PresentationFormat>
  <Paragraphs>50</Paragraphs>
  <Slides>1</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vt:i4>
      </vt:variant>
    </vt:vector>
  </HeadingPairs>
  <TitlesOfParts>
    <vt:vector size="7" baseType="lpstr">
      <vt:lpstr>Arial</vt:lpstr>
      <vt:lpstr>Arial Black</vt:lpstr>
      <vt:lpstr>Calibri</vt:lpstr>
      <vt:lpstr>Verdana</vt:lpstr>
      <vt:lpstr>Wingdings</vt:lpstr>
      <vt:lpstr>Office Theme</vt:lpstr>
      <vt:lpstr>PowerPoint-presentatie</vt:lpstr>
    </vt:vector>
  </TitlesOfParts>
  <Company>Universiteit Maastricht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t.grohnert</dc:creator>
  <cp:lastModifiedBy>Klink, van der, MR (Marcel)</cp:lastModifiedBy>
  <cp:revision>76</cp:revision>
  <cp:lastPrinted>2017-06-15T06:02:18Z</cp:lastPrinted>
  <dcterms:created xsi:type="dcterms:W3CDTF">2017-05-12T09:34:21Z</dcterms:created>
  <dcterms:modified xsi:type="dcterms:W3CDTF">2020-06-25T13:25:45Z</dcterms:modified>
</cp:coreProperties>
</file>